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327" r:id="rId2"/>
    <p:sldId id="328" r:id="rId3"/>
    <p:sldId id="329" r:id="rId4"/>
    <p:sldId id="331" r:id="rId5"/>
    <p:sldId id="366" r:id="rId6"/>
    <p:sldId id="367" r:id="rId7"/>
    <p:sldId id="313" r:id="rId8"/>
    <p:sldId id="315" r:id="rId9"/>
    <p:sldId id="317" r:id="rId10"/>
    <p:sldId id="318" r:id="rId11"/>
    <p:sldId id="319" r:id="rId12"/>
    <p:sldId id="320" r:id="rId13"/>
    <p:sldId id="321" r:id="rId14"/>
    <p:sldId id="322" r:id="rId15"/>
    <p:sldId id="276" r:id="rId16"/>
    <p:sldId id="256" r:id="rId17"/>
    <p:sldId id="260" r:id="rId18"/>
    <p:sldId id="279" r:id="rId19"/>
    <p:sldId id="261" r:id="rId20"/>
    <p:sldId id="323" r:id="rId21"/>
    <p:sldId id="259" r:id="rId22"/>
    <p:sldId id="263" r:id="rId23"/>
    <p:sldId id="272" r:id="rId24"/>
    <p:sldId id="282" r:id="rId25"/>
    <p:sldId id="266" r:id="rId26"/>
    <p:sldId id="325" r:id="rId27"/>
    <p:sldId id="280" r:id="rId28"/>
    <p:sldId id="310" r:id="rId29"/>
    <p:sldId id="324" r:id="rId30"/>
    <p:sldId id="267" r:id="rId31"/>
    <p:sldId id="264" r:id="rId32"/>
    <p:sldId id="269" r:id="rId33"/>
    <p:sldId id="355" r:id="rId34"/>
    <p:sldId id="363" r:id="rId35"/>
    <p:sldId id="364" r:id="rId36"/>
    <p:sldId id="362" r:id="rId37"/>
    <p:sldId id="361" r:id="rId38"/>
    <p:sldId id="360" r:id="rId39"/>
    <p:sldId id="359" r:id="rId40"/>
    <p:sldId id="358" r:id="rId41"/>
    <p:sldId id="357" r:id="rId42"/>
    <p:sldId id="356" r:id="rId43"/>
    <p:sldId id="330" r:id="rId44"/>
    <p:sldId id="340" r:id="rId45"/>
    <p:sldId id="339" r:id="rId46"/>
    <p:sldId id="342" r:id="rId47"/>
    <p:sldId id="338" r:id="rId48"/>
    <p:sldId id="344" r:id="rId49"/>
    <p:sldId id="343" r:id="rId50"/>
    <p:sldId id="337" r:id="rId51"/>
    <p:sldId id="314" r:id="rId52"/>
    <p:sldId id="326" r:id="rId53"/>
    <p:sldId id="336" r:id="rId54"/>
  </p:sldIdLst>
  <p:sldSz cx="9144000" cy="6858000" type="screen4x3"/>
  <p:notesSz cx="6858000" cy="994568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5" autoAdjust="0"/>
    <p:restoredTop sz="90801" autoAdjust="0"/>
  </p:normalViewPr>
  <p:slideViewPr>
    <p:cSldViewPr>
      <p:cViewPr varScale="1">
        <p:scale>
          <a:sx n="65" d="100"/>
          <a:sy n="65" d="100"/>
        </p:scale>
        <p:origin x="1536" y="72"/>
      </p:cViewPr>
      <p:guideLst>
        <p:guide orient="horz" pos="2160"/>
        <p:guide pos="2880"/>
      </p:guideLst>
    </p:cSldViewPr>
  </p:slideViewPr>
  <p:notesTextViewPr>
    <p:cViewPr>
      <p:scale>
        <a:sx n="1" d="1"/>
        <a:sy n="1" d="1"/>
      </p:scale>
      <p:origin x="0" y="-252"/>
    </p:cViewPr>
  </p:notesTextViewPr>
  <p:sorterViewPr>
    <p:cViewPr>
      <p:scale>
        <a:sx n="100" d="100"/>
        <a:sy n="100" d="100"/>
      </p:scale>
      <p:origin x="0" y="67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ernard\Documents\Divers\V&#233;lo\CassC\2017\Tr&#233;sorerie\Ecritures\Valorisation_B&#233;n&#233;volat_2017.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0"/>
      <c:rAngAx val="0"/>
      <c:perspective val="0"/>
    </c:view3D>
    <c:floor>
      <c:thickness val="0"/>
    </c:floor>
    <c:sideWall>
      <c:thickness val="0"/>
    </c:sideWall>
    <c:backWall>
      <c:thickness val="0"/>
    </c:backWall>
    <c:plotArea>
      <c:layout>
        <c:manualLayout>
          <c:layoutTarget val="inner"/>
          <c:xMode val="edge"/>
          <c:yMode val="edge"/>
          <c:x val="0.32687927107061504"/>
          <c:y val="0.20529801324503311"/>
          <c:w val="0.60364464692482911"/>
          <c:h val="0.69536423841059603"/>
        </c:manualLayout>
      </c:layout>
      <c:pie3DChart>
        <c:varyColors val="1"/>
        <c:ser>
          <c:idx val="0"/>
          <c:order val="0"/>
          <c:tx>
            <c:strRef>
              <c:f>Récapitulatif!$B$10</c:f>
              <c:strCache>
                <c:ptCount val="1"/>
                <c:pt idx="0">
                  <c:v>Valorisation</c:v>
                </c:pt>
              </c:strCache>
            </c:strRef>
          </c:tx>
          <c:spPr>
            <a:solidFill>
              <a:srgbClr val="9999FF"/>
            </a:solidFill>
            <a:ln w="12700">
              <a:solidFill>
                <a:srgbClr val="000000"/>
              </a:solidFill>
              <a:prstDash val="solid"/>
            </a:ln>
          </c:spPr>
          <c:explosion val="30"/>
          <c:dPt>
            <c:idx val="0"/>
            <c:bubble3D val="0"/>
            <c:extLst>
              <c:ext xmlns:c16="http://schemas.microsoft.com/office/drawing/2014/chart" uri="{C3380CC4-5D6E-409C-BE32-E72D297353CC}">
                <c16:uniqueId val="{00000000-E412-4AB1-8FDA-86F5565C4057}"/>
              </c:ext>
            </c:extLst>
          </c:dPt>
          <c:dPt>
            <c:idx val="1"/>
            <c:bubble3D val="0"/>
            <c:spPr>
              <a:solidFill>
                <a:srgbClr val="993366"/>
              </a:solidFill>
              <a:ln w="12700">
                <a:solidFill>
                  <a:srgbClr val="000000"/>
                </a:solidFill>
                <a:prstDash val="solid"/>
              </a:ln>
            </c:spPr>
            <c:extLst>
              <c:ext xmlns:c16="http://schemas.microsoft.com/office/drawing/2014/chart" uri="{C3380CC4-5D6E-409C-BE32-E72D297353CC}">
                <c16:uniqueId val="{00000002-E412-4AB1-8FDA-86F5565C4057}"/>
              </c:ext>
            </c:extLst>
          </c:dPt>
          <c:dPt>
            <c:idx val="2"/>
            <c:bubble3D val="0"/>
            <c:spPr>
              <a:solidFill>
                <a:srgbClr val="FFFFCC"/>
              </a:solidFill>
              <a:ln w="12700">
                <a:solidFill>
                  <a:srgbClr val="000000"/>
                </a:solidFill>
                <a:prstDash val="solid"/>
              </a:ln>
            </c:spPr>
            <c:extLst>
              <c:ext xmlns:c16="http://schemas.microsoft.com/office/drawing/2014/chart" uri="{C3380CC4-5D6E-409C-BE32-E72D297353CC}">
                <c16:uniqueId val="{00000004-E412-4AB1-8FDA-86F5565C4057}"/>
              </c:ext>
            </c:extLst>
          </c:dPt>
          <c:dLbls>
            <c:dLbl>
              <c:idx val="0"/>
              <c:layout>
                <c:manualLayout>
                  <c:x val="-5.3834472285497405E-2"/>
                  <c:y val="-0.30690514679042602"/>
                </c:manualLayout>
              </c:layout>
              <c:numFmt formatCode="0%" sourceLinked="0"/>
              <c:spPr>
                <a:noFill/>
                <a:ln w="25400">
                  <a:noFill/>
                </a:ln>
              </c:spPr>
              <c:txPr>
                <a:bodyPr/>
                <a:lstStyle/>
                <a:p>
                  <a:pPr>
                    <a:defRPr sz="2000" b="0" i="0" u="none" strike="noStrike" baseline="0">
                      <a:solidFill>
                        <a:srgbClr val="000000"/>
                      </a:solidFill>
                      <a:latin typeface="Arial"/>
                      <a:ea typeface="Arial"/>
                      <a:cs typeface="Arial"/>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E412-4AB1-8FDA-86F5565C4057}"/>
                </c:ext>
              </c:extLst>
            </c:dLbl>
            <c:numFmt formatCode="0%" sourceLinked="0"/>
            <c:spPr>
              <a:noFill/>
              <a:ln w="25400">
                <a:noFill/>
              </a:ln>
            </c:spPr>
            <c:txPr>
              <a:bodyPr wrap="square" lIns="38100" tIns="19050" rIns="38100" bIns="19050" anchor="ctr">
                <a:spAutoFit/>
              </a:bodyPr>
              <a:lstStyle/>
              <a:p>
                <a:pPr>
                  <a:defRPr sz="2000" b="0" i="0" u="none" strike="noStrike" baseline="0">
                    <a:solidFill>
                      <a:srgbClr val="000000"/>
                    </a:solidFill>
                    <a:latin typeface="Arial"/>
                    <a:ea typeface="Arial"/>
                    <a:cs typeface="Arial"/>
                  </a:defRPr>
                </a:pPr>
                <a:endParaRPr lang="fr-FR"/>
              </a:p>
            </c:txPr>
            <c:showLegendKey val="0"/>
            <c:showVal val="0"/>
            <c:showCatName val="1"/>
            <c:showSerName val="0"/>
            <c:showPercent val="1"/>
            <c:showBubbleSize val="0"/>
            <c:showLeaderLines val="1"/>
            <c:extLst>
              <c:ext xmlns:c15="http://schemas.microsoft.com/office/drawing/2012/chart" uri="{CE6537A1-D6FC-4f65-9D91-7224C49458BB}"/>
            </c:extLst>
          </c:dLbls>
          <c:cat>
            <c:strRef>
              <c:f>Récapitulatif!$A$11:$A$13</c:f>
              <c:strCache>
                <c:ptCount val="3"/>
                <c:pt idx="0">
                  <c:v>Dirigeant</c:v>
                </c:pt>
                <c:pt idx="1">
                  <c:v>Encadrement</c:v>
                </c:pt>
                <c:pt idx="2">
                  <c:v>Employé</c:v>
                </c:pt>
              </c:strCache>
            </c:strRef>
          </c:cat>
          <c:val>
            <c:numRef>
              <c:f>Récapitulatif!$B$11:$B$13</c:f>
              <c:numCache>
                <c:formatCode>#,##0</c:formatCode>
                <c:ptCount val="3"/>
                <c:pt idx="0">
                  <c:v>3660</c:v>
                </c:pt>
                <c:pt idx="1">
                  <c:v>35985.120000000003</c:v>
                </c:pt>
                <c:pt idx="2">
                  <c:v>11126.4</c:v>
                </c:pt>
              </c:numCache>
            </c:numRef>
          </c:val>
          <c:extLst>
            <c:ext xmlns:c16="http://schemas.microsoft.com/office/drawing/2014/chart" uri="{C3380CC4-5D6E-409C-BE32-E72D297353CC}">
              <c16:uniqueId val="{00000005-E412-4AB1-8FDA-86F5565C4057}"/>
            </c:ext>
          </c:extLst>
        </c:ser>
        <c:dLbls>
          <c:showLegendKey val="0"/>
          <c:showVal val="0"/>
          <c:showCatName val="0"/>
          <c:showSerName val="0"/>
          <c:showPercent val="0"/>
          <c:showBubbleSize val="0"/>
          <c:showLeaderLines val="1"/>
        </c:dLbls>
      </c:pie3DChart>
      <c:spPr>
        <a:noFill/>
        <a:ln w="25400">
          <a:noFill/>
        </a:ln>
      </c:spPr>
    </c:plotArea>
    <c:plotVisOnly val="1"/>
    <c:dispBlanksAs val="zero"/>
    <c:showDLblsOverMax val="0"/>
  </c:chart>
  <c:spPr>
    <a:solidFill>
      <a:srgbClr val="FFFFFF"/>
    </a:solidFill>
    <a:ln w="3175">
      <a:solidFill>
        <a:srgbClr val="000000"/>
      </a:solidFill>
      <a:prstDash val="solid"/>
    </a:ln>
  </c:spPr>
  <c:txPr>
    <a:bodyPr/>
    <a:lstStyle/>
    <a:p>
      <a:pPr>
        <a:defRPr sz="1175" b="0" i="0" u="none" strike="noStrike" baseline="0">
          <a:solidFill>
            <a:srgbClr val="000000"/>
          </a:solidFill>
          <a:latin typeface="Arial"/>
          <a:ea typeface="Arial"/>
          <a:cs typeface="Arial"/>
        </a:defRPr>
      </a:pPr>
      <a:endParaRPr lang="fr-FR"/>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F4E09484-CB45-4FB6-A022-7C923FC0B851}" type="datetimeFigureOut">
              <a:rPr lang="fr-FR" smtClean="0"/>
              <a:t>08/11/2017</a:t>
            </a:fld>
            <a:endParaRPr lang="fr-FR"/>
          </a:p>
        </p:txBody>
      </p:sp>
      <p:sp>
        <p:nvSpPr>
          <p:cNvPr id="4" name="Espace réservé de l'image des diapositives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724202"/>
            <a:ext cx="5486400" cy="447556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686B40E9-388C-447B-83BB-6DDDD814708F}" type="slidenum">
              <a:rPr lang="fr-FR" smtClean="0"/>
              <a:t>‹N°›</a:t>
            </a:fld>
            <a:endParaRPr lang="fr-FR"/>
          </a:p>
        </p:txBody>
      </p:sp>
    </p:spTree>
    <p:extLst>
      <p:ext uri="{BB962C8B-B14F-4D97-AF65-F5344CB8AC3E}">
        <p14:creationId xmlns:p14="http://schemas.microsoft.com/office/powerpoint/2010/main" val="262671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Bonsoir à vous tous. C’est toujours une joie de vous voir aussi nombreux.</a:t>
            </a:r>
          </a:p>
          <a:p>
            <a:r>
              <a:rPr lang="fr-FR" dirty="0"/>
              <a:t>Merci à Mr Le Maire ou son adjoint de nous honorer de sa présence</a:t>
            </a:r>
          </a:p>
          <a:p>
            <a:r>
              <a:rPr lang="fr-FR" dirty="0"/>
              <a:t>Sont excusés JJ Pech, président du comité régional Auvergne-Rhône Alpes, JP </a:t>
            </a:r>
            <a:r>
              <a:rPr lang="fr-FR" dirty="0" err="1"/>
              <a:t>Sartoretti</a:t>
            </a:r>
            <a:r>
              <a:rPr lang="fr-FR" dirty="0"/>
              <a:t>, président du comité départemental et métropole</a:t>
            </a:r>
          </a:p>
          <a:p>
            <a:endParaRPr lang="fr-FR" dirty="0"/>
          </a:p>
        </p:txBody>
      </p:sp>
      <p:sp>
        <p:nvSpPr>
          <p:cNvPr id="4" name="Espace réservé du numéro de diapositive 3"/>
          <p:cNvSpPr>
            <a:spLocks noGrp="1"/>
          </p:cNvSpPr>
          <p:nvPr>
            <p:ph type="sldNum" sz="quarter" idx="10"/>
          </p:nvPr>
        </p:nvSpPr>
        <p:spPr/>
        <p:txBody>
          <a:bodyPr/>
          <a:lstStyle/>
          <a:p>
            <a:fld id="{686B40E9-388C-447B-83BB-6DDDD814708F}" type="slidenum">
              <a:rPr lang="fr-FR" smtClean="0"/>
              <a:t>1</a:t>
            </a:fld>
            <a:endParaRPr lang="fr-FR"/>
          </a:p>
        </p:txBody>
      </p:sp>
    </p:spTree>
    <p:extLst>
      <p:ext uri="{BB962C8B-B14F-4D97-AF65-F5344CB8AC3E}">
        <p14:creationId xmlns:p14="http://schemas.microsoft.com/office/powerpoint/2010/main" val="3883702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86B40E9-388C-447B-83BB-6DDDD814708F}" type="slidenum">
              <a:rPr lang="fr-FR" smtClean="0"/>
              <a:t>10</a:t>
            </a:fld>
            <a:endParaRPr lang="fr-FR"/>
          </a:p>
        </p:txBody>
      </p:sp>
    </p:spTree>
    <p:extLst>
      <p:ext uri="{BB962C8B-B14F-4D97-AF65-F5344CB8AC3E}">
        <p14:creationId xmlns:p14="http://schemas.microsoft.com/office/powerpoint/2010/main" val="437562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86B40E9-388C-447B-83BB-6DDDD814708F}" type="slidenum">
              <a:rPr lang="fr-FR" smtClean="0"/>
              <a:t>15</a:t>
            </a:fld>
            <a:endParaRPr lang="fr-FR"/>
          </a:p>
        </p:txBody>
      </p:sp>
    </p:spTree>
    <p:extLst>
      <p:ext uri="{BB962C8B-B14F-4D97-AF65-F5344CB8AC3E}">
        <p14:creationId xmlns:p14="http://schemas.microsoft.com/office/powerpoint/2010/main" val="596152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86B40E9-388C-447B-83BB-6DDDD814708F}" type="slidenum">
              <a:rPr lang="fr-FR" smtClean="0"/>
              <a:t>16</a:t>
            </a:fld>
            <a:endParaRPr lang="fr-FR"/>
          </a:p>
        </p:txBody>
      </p:sp>
    </p:spTree>
    <p:extLst>
      <p:ext uri="{BB962C8B-B14F-4D97-AF65-F5344CB8AC3E}">
        <p14:creationId xmlns:p14="http://schemas.microsoft.com/office/powerpoint/2010/main" val="3864508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dirty="0"/>
          </a:p>
        </p:txBody>
      </p:sp>
      <p:sp>
        <p:nvSpPr>
          <p:cNvPr id="4" name="Espace réservé du numéro de diapositive 3"/>
          <p:cNvSpPr>
            <a:spLocks noGrp="1"/>
          </p:cNvSpPr>
          <p:nvPr>
            <p:ph type="sldNum" sz="quarter" idx="10"/>
          </p:nvPr>
        </p:nvSpPr>
        <p:spPr/>
        <p:txBody>
          <a:bodyPr/>
          <a:lstStyle/>
          <a:p>
            <a:fld id="{686B40E9-388C-447B-83BB-6DDDD814708F}" type="slidenum">
              <a:rPr lang="fr-FR" smtClean="0"/>
              <a:t>17</a:t>
            </a:fld>
            <a:endParaRPr lang="fr-FR"/>
          </a:p>
        </p:txBody>
      </p:sp>
    </p:spTree>
    <p:extLst>
      <p:ext uri="{BB962C8B-B14F-4D97-AF65-F5344CB8AC3E}">
        <p14:creationId xmlns:p14="http://schemas.microsoft.com/office/powerpoint/2010/main" val="28770212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86B40E9-388C-447B-83BB-6DDDD814708F}" type="slidenum">
              <a:rPr lang="fr-FR" smtClean="0"/>
              <a:t>18</a:t>
            </a:fld>
            <a:endParaRPr lang="fr-FR"/>
          </a:p>
        </p:txBody>
      </p:sp>
    </p:spTree>
    <p:extLst>
      <p:ext uri="{BB962C8B-B14F-4D97-AF65-F5344CB8AC3E}">
        <p14:creationId xmlns:p14="http://schemas.microsoft.com/office/powerpoint/2010/main" val="596152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Dont 1000€ de bons d’achat du Carré de Soie investis pour l’Ecole Vtt et 300€ de bons d’achat de Carrefour-</a:t>
            </a:r>
            <a:r>
              <a:rPr lang="fr-FR" dirty="0" err="1"/>
              <a:t>Market</a:t>
            </a:r>
            <a:r>
              <a:rPr lang="fr-FR" dirty="0"/>
              <a:t> Chassieu  pour notre rallye</a:t>
            </a:r>
          </a:p>
        </p:txBody>
      </p:sp>
      <p:sp>
        <p:nvSpPr>
          <p:cNvPr id="4" name="Espace réservé du numéro de diapositive 3"/>
          <p:cNvSpPr>
            <a:spLocks noGrp="1"/>
          </p:cNvSpPr>
          <p:nvPr>
            <p:ph type="sldNum" sz="quarter" idx="10"/>
          </p:nvPr>
        </p:nvSpPr>
        <p:spPr/>
        <p:txBody>
          <a:bodyPr/>
          <a:lstStyle/>
          <a:p>
            <a:fld id="{686B40E9-388C-447B-83BB-6DDDD814708F}" type="slidenum">
              <a:rPr lang="fr-FR" smtClean="0"/>
              <a:t>19</a:t>
            </a:fld>
            <a:endParaRPr lang="fr-FR"/>
          </a:p>
        </p:txBody>
      </p:sp>
    </p:spTree>
    <p:extLst>
      <p:ext uri="{BB962C8B-B14F-4D97-AF65-F5344CB8AC3E}">
        <p14:creationId xmlns:p14="http://schemas.microsoft.com/office/powerpoint/2010/main" val="3652881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err="1"/>
              <a:t>Casscqués</a:t>
            </a:r>
            <a:r>
              <a:rPr lang="fr-FR" dirty="0"/>
              <a:t> </a:t>
            </a:r>
            <a:r>
              <a:rPr lang="fr-FR" dirty="0" err="1"/>
              <a:t>oeuvrant</a:t>
            </a:r>
            <a:r>
              <a:rPr lang="fr-FR" dirty="0"/>
              <a:t> pour le club (Essentiellement frais de route) qui préfèrent contre un reçu fiscal  déclarer le don sur la déclaration de revenus +20€ trouve sur la voie publique lors du séjour dans le Jura. Particuliers désirant</a:t>
            </a:r>
            <a:r>
              <a:rPr lang="fr-FR" baseline="0" dirty="0"/>
              <a:t> réduire leurs impôts, le </a:t>
            </a:r>
            <a:r>
              <a:rPr lang="fr-FR" baseline="0" dirty="0" err="1"/>
              <a:t>CassC</a:t>
            </a:r>
            <a:r>
              <a:rPr lang="fr-FR" baseline="0" dirty="0"/>
              <a:t> peut très bien recevoir leurs dons et se fera un plaisir de leur délivrer une attestation. La réduction est égale  66% du montant versé dans la limite de 20% du montant imposable.</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686B40E9-388C-447B-83BB-6DDDD814708F}" type="slidenum">
              <a:rPr lang="fr-FR" smtClean="0"/>
              <a:t>20</a:t>
            </a:fld>
            <a:endParaRPr lang="fr-FR"/>
          </a:p>
        </p:txBody>
      </p:sp>
    </p:spTree>
    <p:extLst>
      <p:ext uri="{BB962C8B-B14F-4D97-AF65-F5344CB8AC3E}">
        <p14:creationId xmlns:p14="http://schemas.microsoft.com/office/powerpoint/2010/main" val="34992828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Nos recettes</a:t>
            </a:r>
          </a:p>
        </p:txBody>
      </p:sp>
      <p:sp>
        <p:nvSpPr>
          <p:cNvPr id="4" name="Espace réservé du numéro de diapositive 3"/>
          <p:cNvSpPr>
            <a:spLocks noGrp="1"/>
          </p:cNvSpPr>
          <p:nvPr>
            <p:ph type="sldNum" sz="quarter" idx="10"/>
          </p:nvPr>
        </p:nvSpPr>
        <p:spPr/>
        <p:txBody>
          <a:bodyPr/>
          <a:lstStyle/>
          <a:p>
            <a:fld id="{686B40E9-388C-447B-83BB-6DDDD814708F}" type="slidenum">
              <a:rPr lang="fr-FR" smtClean="0"/>
              <a:t>21</a:t>
            </a:fld>
            <a:endParaRPr lang="fr-FR"/>
          </a:p>
        </p:txBody>
      </p:sp>
    </p:spTree>
    <p:extLst>
      <p:ext uri="{BB962C8B-B14F-4D97-AF65-F5344CB8AC3E}">
        <p14:creationId xmlns:p14="http://schemas.microsoft.com/office/powerpoint/2010/main" val="39770241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336 Participants Route 102 VTT C’est la première année que l’on atteint ce score en VTT</a:t>
            </a:r>
          </a:p>
          <a:p>
            <a:r>
              <a:rPr lang="fr-FR" dirty="0"/>
              <a:t>Meilleure maîtrise des dépenses, et l’an dernier achat des bombes aérosols de peinture pour 3 ans</a:t>
            </a:r>
          </a:p>
        </p:txBody>
      </p:sp>
      <p:sp>
        <p:nvSpPr>
          <p:cNvPr id="4" name="Espace réservé du numéro de diapositive 3"/>
          <p:cNvSpPr>
            <a:spLocks noGrp="1"/>
          </p:cNvSpPr>
          <p:nvPr>
            <p:ph type="sldNum" sz="quarter" idx="10"/>
          </p:nvPr>
        </p:nvSpPr>
        <p:spPr/>
        <p:txBody>
          <a:bodyPr/>
          <a:lstStyle/>
          <a:p>
            <a:fld id="{686B40E9-388C-447B-83BB-6DDDD814708F}" type="slidenum">
              <a:rPr lang="fr-FR" smtClean="0"/>
              <a:t>22</a:t>
            </a:fld>
            <a:endParaRPr lang="fr-FR"/>
          </a:p>
        </p:txBody>
      </p:sp>
    </p:spTree>
    <p:extLst>
      <p:ext uri="{BB962C8B-B14F-4D97-AF65-F5344CB8AC3E}">
        <p14:creationId xmlns:p14="http://schemas.microsoft.com/office/powerpoint/2010/main" val="7731884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Pour la 1</a:t>
            </a:r>
            <a:r>
              <a:rPr lang="fr-FR" baseline="30000" dirty="0"/>
              <a:t>ère</a:t>
            </a:r>
            <a:r>
              <a:rPr lang="fr-FR" dirty="0"/>
              <a:t> fois nous avons </a:t>
            </a:r>
            <a:r>
              <a:rPr lang="fr-FR" dirty="0" err="1"/>
              <a:t>renumérer</a:t>
            </a:r>
            <a:r>
              <a:rPr lang="fr-FR" dirty="0"/>
              <a:t> l’orchestre</a:t>
            </a:r>
          </a:p>
        </p:txBody>
      </p:sp>
      <p:sp>
        <p:nvSpPr>
          <p:cNvPr id="4" name="Espace réservé du numéro de diapositive 3"/>
          <p:cNvSpPr>
            <a:spLocks noGrp="1"/>
          </p:cNvSpPr>
          <p:nvPr>
            <p:ph type="sldNum" sz="quarter" idx="10"/>
          </p:nvPr>
        </p:nvSpPr>
        <p:spPr/>
        <p:txBody>
          <a:bodyPr/>
          <a:lstStyle/>
          <a:p>
            <a:fld id="{686B40E9-388C-447B-83BB-6DDDD814708F}" type="slidenum">
              <a:rPr lang="fr-FR" smtClean="0"/>
              <a:t>23</a:t>
            </a:fld>
            <a:endParaRPr lang="fr-FR"/>
          </a:p>
        </p:txBody>
      </p:sp>
    </p:spTree>
    <p:extLst>
      <p:ext uri="{BB962C8B-B14F-4D97-AF65-F5344CB8AC3E}">
        <p14:creationId xmlns:p14="http://schemas.microsoft.com/office/powerpoint/2010/main" val="596152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Grâce à la municipalité, le </a:t>
            </a:r>
            <a:r>
              <a:rPr lang="fr-FR" dirty="0" err="1"/>
              <a:t>coreg</a:t>
            </a:r>
            <a:r>
              <a:rPr lang="fr-FR" dirty="0"/>
              <a:t>, le </a:t>
            </a:r>
            <a:r>
              <a:rPr lang="fr-FR" dirty="0" err="1"/>
              <a:t>Codep</a:t>
            </a:r>
            <a:r>
              <a:rPr lang="fr-FR" dirty="0"/>
              <a:t> et tous nos partenaires privés, le club peut continuer à se développer</a:t>
            </a:r>
          </a:p>
          <a:p>
            <a:r>
              <a:rPr lang="fr-FR" dirty="0"/>
              <a:t>Notre club assure dans de nombreuses disciplines : les jeunes, le handicap, le vtt, le vtt cool, la route avec ses sorties hebdomadaires, ses longues sorties du jeudi qui ont beaucoup de succès, les baladeurs avec des sorties adaptées, nouvelle section du vélo au quotidien</a:t>
            </a:r>
          </a:p>
          <a:p>
            <a:r>
              <a:rPr lang="fr-FR" dirty="0"/>
              <a:t>Merci à tous les </a:t>
            </a:r>
            <a:r>
              <a:rPr lang="fr-FR" dirty="0" err="1"/>
              <a:t>CassCqués</a:t>
            </a:r>
            <a:r>
              <a:rPr lang="fr-FR" dirty="0"/>
              <a:t>, toujours présents lors de nos manifestations</a:t>
            </a:r>
          </a:p>
          <a:p>
            <a:r>
              <a:rPr lang="fr-FR" dirty="0"/>
              <a:t>Alors bon vent à notre club en poursuivant nos actions dans un esprit de convivialité et un accueil pour tous</a:t>
            </a:r>
          </a:p>
        </p:txBody>
      </p:sp>
      <p:sp>
        <p:nvSpPr>
          <p:cNvPr id="4" name="Espace réservé du numéro de diapositive 3"/>
          <p:cNvSpPr>
            <a:spLocks noGrp="1"/>
          </p:cNvSpPr>
          <p:nvPr>
            <p:ph type="sldNum" sz="quarter" idx="10"/>
          </p:nvPr>
        </p:nvSpPr>
        <p:spPr/>
        <p:txBody>
          <a:bodyPr/>
          <a:lstStyle/>
          <a:p>
            <a:fld id="{686B40E9-388C-447B-83BB-6DDDD814708F}" type="slidenum">
              <a:rPr lang="fr-FR" smtClean="0"/>
              <a:t>2</a:t>
            </a:fld>
            <a:endParaRPr lang="fr-FR"/>
          </a:p>
        </p:txBody>
      </p:sp>
    </p:spTree>
    <p:extLst>
      <p:ext uri="{BB962C8B-B14F-4D97-AF65-F5344CB8AC3E}">
        <p14:creationId xmlns:p14="http://schemas.microsoft.com/office/powerpoint/2010/main" val="21582487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86B40E9-388C-447B-83BB-6DDDD814708F}" type="slidenum">
              <a:rPr lang="fr-FR" smtClean="0"/>
              <a:t>24</a:t>
            </a:fld>
            <a:endParaRPr lang="fr-FR"/>
          </a:p>
        </p:txBody>
      </p:sp>
    </p:spTree>
    <p:extLst>
      <p:ext uri="{BB962C8B-B14F-4D97-AF65-F5344CB8AC3E}">
        <p14:creationId xmlns:p14="http://schemas.microsoft.com/office/powerpoint/2010/main" val="33103439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D’une manière générale au printemps peu d’inscrits aux différents rallyes, à l’automne c’était mieux</a:t>
            </a:r>
          </a:p>
        </p:txBody>
      </p:sp>
      <p:sp>
        <p:nvSpPr>
          <p:cNvPr id="4" name="Espace réservé du numéro de diapositive 3"/>
          <p:cNvSpPr>
            <a:spLocks noGrp="1"/>
          </p:cNvSpPr>
          <p:nvPr>
            <p:ph type="sldNum" sz="quarter" idx="10"/>
          </p:nvPr>
        </p:nvSpPr>
        <p:spPr/>
        <p:txBody>
          <a:bodyPr/>
          <a:lstStyle/>
          <a:p>
            <a:fld id="{686B40E9-388C-447B-83BB-6DDDD814708F}" type="slidenum">
              <a:rPr lang="fr-FR" smtClean="0"/>
              <a:t>25</a:t>
            </a:fld>
            <a:endParaRPr lang="fr-FR"/>
          </a:p>
        </p:txBody>
      </p:sp>
    </p:spTree>
    <p:extLst>
      <p:ext uri="{BB962C8B-B14F-4D97-AF65-F5344CB8AC3E}">
        <p14:creationId xmlns:p14="http://schemas.microsoft.com/office/powerpoint/2010/main" val="33103439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Une partie comblée par le </a:t>
            </a:r>
            <a:r>
              <a:rPr lang="fr-FR" dirty="0" err="1"/>
              <a:t>Codep</a:t>
            </a:r>
            <a:r>
              <a:rPr lang="fr-FR" dirty="0"/>
              <a:t> 69</a:t>
            </a:r>
          </a:p>
        </p:txBody>
      </p:sp>
      <p:sp>
        <p:nvSpPr>
          <p:cNvPr id="4" name="Espace réservé du numéro de diapositive 3"/>
          <p:cNvSpPr>
            <a:spLocks noGrp="1"/>
          </p:cNvSpPr>
          <p:nvPr>
            <p:ph type="sldNum" sz="quarter" idx="10"/>
          </p:nvPr>
        </p:nvSpPr>
        <p:spPr/>
        <p:txBody>
          <a:bodyPr/>
          <a:lstStyle/>
          <a:p>
            <a:fld id="{686B40E9-388C-447B-83BB-6DDDD814708F}" type="slidenum">
              <a:rPr lang="fr-FR" smtClean="0"/>
              <a:t>26</a:t>
            </a:fld>
            <a:endParaRPr lang="fr-FR"/>
          </a:p>
        </p:txBody>
      </p:sp>
    </p:spTree>
    <p:extLst>
      <p:ext uri="{BB962C8B-B14F-4D97-AF65-F5344CB8AC3E}">
        <p14:creationId xmlns:p14="http://schemas.microsoft.com/office/powerpoint/2010/main" val="11369306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En partie comblée par l‘allocation FFCT</a:t>
            </a:r>
          </a:p>
        </p:txBody>
      </p:sp>
      <p:sp>
        <p:nvSpPr>
          <p:cNvPr id="4" name="Espace réservé du numéro de diapositive 3"/>
          <p:cNvSpPr>
            <a:spLocks noGrp="1"/>
          </p:cNvSpPr>
          <p:nvPr>
            <p:ph type="sldNum" sz="quarter" idx="10"/>
          </p:nvPr>
        </p:nvSpPr>
        <p:spPr/>
        <p:txBody>
          <a:bodyPr/>
          <a:lstStyle/>
          <a:p>
            <a:fld id="{686B40E9-388C-447B-83BB-6DDDD814708F}" type="slidenum">
              <a:rPr lang="fr-FR" smtClean="0"/>
              <a:t>27</a:t>
            </a:fld>
            <a:endParaRPr lang="fr-FR"/>
          </a:p>
        </p:txBody>
      </p:sp>
    </p:spTree>
    <p:extLst>
      <p:ext uri="{BB962C8B-B14F-4D97-AF65-F5344CB8AC3E}">
        <p14:creationId xmlns:p14="http://schemas.microsoft.com/office/powerpoint/2010/main" val="5961525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Achat Maillots Ecole VTT</a:t>
            </a:r>
          </a:p>
        </p:txBody>
      </p:sp>
      <p:sp>
        <p:nvSpPr>
          <p:cNvPr id="4" name="Espace réservé du numéro de diapositive 3"/>
          <p:cNvSpPr>
            <a:spLocks noGrp="1"/>
          </p:cNvSpPr>
          <p:nvPr>
            <p:ph type="sldNum" sz="quarter" idx="10"/>
          </p:nvPr>
        </p:nvSpPr>
        <p:spPr/>
        <p:txBody>
          <a:bodyPr/>
          <a:lstStyle/>
          <a:p>
            <a:fld id="{686B40E9-388C-447B-83BB-6DDDD814708F}" type="slidenum">
              <a:rPr lang="fr-FR" smtClean="0"/>
              <a:t>28</a:t>
            </a:fld>
            <a:endParaRPr lang="fr-FR"/>
          </a:p>
        </p:txBody>
      </p:sp>
    </p:spTree>
    <p:extLst>
      <p:ext uri="{BB962C8B-B14F-4D97-AF65-F5344CB8AC3E}">
        <p14:creationId xmlns:p14="http://schemas.microsoft.com/office/powerpoint/2010/main" val="32926408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Achat d’une remorque au club de Fontaine près de Grenoble, dans cette rubrique j’ai intégré notre quote-part après l’incident de la rupture d’</a:t>
            </a:r>
            <a:r>
              <a:rPr lang="fr-FR" dirty="0" err="1"/>
              <a:t>atellage</a:t>
            </a:r>
            <a:r>
              <a:rPr lang="fr-FR" dirty="0"/>
              <a:t> sur la rocade au retour du WE Jeunes, remplacement de pneus et engagement des frais de réparations du tandem , et des remorques</a:t>
            </a:r>
          </a:p>
        </p:txBody>
      </p:sp>
      <p:sp>
        <p:nvSpPr>
          <p:cNvPr id="4" name="Espace réservé du numéro de diapositive 3"/>
          <p:cNvSpPr>
            <a:spLocks noGrp="1"/>
          </p:cNvSpPr>
          <p:nvPr>
            <p:ph type="sldNum" sz="quarter" idx="10"/>
          </p:nvPr>
        </p:nvSpPr>
        <p:spPr/>
        <p:txBody>
          <a:bodyPr/>
          <a:lstStyle/>
          <a:p>
            <a:fld id="{686B40E9-388C-447B-83BB-6DDDD814708F}" type="slidenum">
              <a:rPr lang="fr-FR" smtClean="0"/>
              <a:t>29</a:t>
            </a:fld>
            <a:endParaRPr lang="fr-FR"/>
          </a:p>
        </p:txBody>
      </p:sp>
    </p:spTree>
    <p:extLst>
      <p:ext uri="{BB962C8B-B14F-4D97-AF65-F5344CB8AC3E}">
        <p14:creationId xmlns:p14="http://schemas.microsoft.com/office/powerpoint/2010/main" val="15200919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86B40E9-388C-447B-83BB-6DDDD814708F}" type="slidenum">
              <a:rPr lang="fr-FR" smtClean="0"/>
              <a:t>30</a:t>
            </a:fld>
            <a:endParaRPr lang="fr-FR"/>
          </a:p>
        </p:txBody>
      </p:sp>
    </p:spTree>
    <p:extLst>
      <p:ext uri="{BB962C8B-B14F-4D97-AF65-F5344CB8AC3E}">
        <p14:creationId xmlns:p14="http://schemas.microsoft.com/office/powerpoint/2010/main" val="6102981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86B40E9-388C-447B-83BB-6DDDD814708F}" type="slidenum">
              <a:rPr lang="fr-FR" smtClean="0"/>
              <a:t>31</a:t>
            </a:fld>
            <a:endParaRPr lang="fr-FR"/>
          </a:p>
        </p:txBody>
      </p:sp>
    </p:spTree>
    <p:extLst>
      <p:ext uri="{BB962C8B-B14F-4D97-AF65-F5344CB8AC3E}">
        <p14:creationId xmlns:p14="http://schemas.microsoft.com/office/powerpoint/2010/main" val="3671253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Dirigeant 5*SMIC- Encadrant 3*SMIC – Employé 1,2*SMIC</a:t>
            </a:r>
          </a:p>
          <a:p>
            <a:r>
              <a:rPr lang="fr-FR" dirty="0" err="1"/>
              <a:t>SMIC+Charges</a:t>
            </a:r>
            <a:r>
              <a:rPr lang="fr-FR" dirty="0"/>
              <a:t> patronales 11€60</a:t>
            </a:r>
          </a:p>
        </p:txBody>
      </p:sp>
      <p:sp>
        <p:nvSpPr>
          <p:cNvPr id="4" name="Espace réservé du numéro de diapositive 3"/>
          <p:cNvSpPr>
            <a:spLocks noGrp="1"/>
          </p:cNvSpPr>
          <p:nvPr>
            <p:ph type="sldNum" sz="quarter" idx="10"/>
          </p:nvPr>
        </p:nvSpPr>
        <p:spPr/>
        <p:txBody>
          <a:bodyPr/>
          <a:lstStyle/>
          <a:p>
            <a:fld id="{686B40E9-388C-447B-83BB-6DDDD814708F}" type="slidenum">
              <a:rPr lang="fr-FR" smtClean="0"/>
              <a:t>32</a:t>
            </a:fld>
            <a:endParaRPr lang="fr-FR"/>
          </a:p>
        </p:txBody>
      </p:sp>
    </p:spTree>
    <p:extLst>
      <p:ext uri="{BB962C8B-B14F-4D97-AF65-F5344CB8AC3E}">
        <p14:creationId xmlns:p14="http://schemas.microsoft.com/office/powerpoint/2010/main" val="5961525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86B40E9-388C-447B-83BB-6DDDD814708F}" type="slidenum">
              <a:rPr lang="fr-FR" smtClean="0"/>
              <a:t>33</a:t>
            </a:fld>
            <a:endParaRPr lang="fr-FR"/>
          </a:p>
        </p:txBody>
      </p:sp>
    </p:spTree>
    <p:extLst>
      <p:ext uri="{BB962C8B-B14F-4D97-AF65-F5344CB8AC3E}">
        <p14:creationId xmlns:p14="http://schemas.microsoft.com/office/powerpoint/2010/main" val="2394473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Nos participations aux rallyes ont légèrement baissées, il serait sympa d’honorer chaque rallye du Rhône en se partageant  </a:t>
            </a:r>
          </a:p>
          <a:p>
            <a:r>
              <a:rPr lang="fr-FR" dirty="0"/>
              <a:t>Téléthon, tartiflette, galette, les premières pédalées (club et féminines 1</a:t>
            </a:r>
            <a:r>
              <a:rPr lang="fr-FR" baseline="30000" dirty="0"/>
              <a:t>er</a:t>
            </a:r>
            <a:r>
              <a:rPr lang="fr-FR" dirty="0"/>
              <a:t>, jeunes 2</a:t>
            </a:r>
            <a:r>
              <a:rPr lang="fr-FR" baseline="30000" dirty="0"/>
              <a:t>ème</a:t>
            </a:r>
            <a:r>
              <a:rPr lang="fr-FR" dirty="0"/>
              <a:t>),notre rallye qui est toujours un grand succès grâce à notre accueil, nos ravitos et notre convivialité</a:t>
            </a:r>
          </a:p>
          <a:p>
            <a:r>
              <a:rPr lang="fr-FR" dirty="0"/>
              <a:t>La permanente « entre Rhône et Loire »sur un week-end avec de nombreux participants, le </a:t>
            </a:r>
            <a:r>
              <a:rPr lang="fr-FR" dirty="0" err="1"/>
              <a:t>zig-zag</a:t>
            </a:r>
            <a:r>
              <a:rPr lang="fr-FR" dirty="0"/>
              <a:t>, le brevet randonneur des alpes, de Voiron Chartreuse, l’ardéchoise, la Jean Pierre Diaz, le séjour ligue à </a:t>
            </a:r>
            <a:r>
              <a:rPr lang="fr-FR" dirty="0" err="1"/>
              <a:t>Cervia</a:t>
            </a:r>
            <a:r>
              <a:rPr lang="fr-FR" dirty="0"/>
              <a:t>….</a:t>
            </a:r>
          </a:p>
          <a:p>
            <a:endParaRPr lang="fr-FR" dirty="0"/>
          </a:p>
        </p:txBody>
      </p:sp>
      <p:sp>
        <p:nvSpPr>
          <p:cNvPr id="4" name="Espace réservé du numéro de diapositive 3"/>
          <p:cNvSpPr>
            <a:spLocks noGrp="1"/>
          </p:cNvSpPr>
          <p:nvPr>
            <p:ph type="sldNum" sz="quarter" idx="10"/>
          </p:nvPr>
        </p:nvSpPr>
        <p:spPr/>
        <p:txBody>
          <a:bodyPr/>
          <a:lstStyle/>
          <a:p>
            <a:fld id="{686B40E9-388C-447B-83BB-6DDDD814708F}" type="slidenum">
              <a:rPr lang="fr-FR" smtClean="0"/>
              <a:t>3</a:t>
            </a:fld>
            <a:endParaRPr lang="fr-FR"/>
          </a:p>
        </p:txBody>
      </p:sp>
    </p:spTree>
    <p:extLst>
      <p:ext uri="{BB962C8B-B14F-4D97-AF65-F5344CB8AC3E}">
        <p14:creationId xmlns:p14="http://schemas.microsoft.com/office/powerpoint/2010/main" val="19322953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86B40E9-388C-447B-83BB-6DDDD814708F}" type="slidenum">
              <a:rPr lang="fr-FR" smtClean="0"/>
              <a:t>34</a:t>
            </a:fld>
            <a:endParaRPr lang="fr-FR"/>
          </a:p>
        </p:txBody>
      </p:sp>
    </p:spTree>
    <p:extLst>
      <p:ext uri="{BB962C8B-B14F-4D97-AF65-F5344CB8AC3E}">
        <p14:creationId xmlns:p14="http://schemas.microsoft.com/office/powerpoint/2010/main" val="27059081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86B40E9-388C-447B-83BB-6DDDD814708F}" type="slidenum">
              <a:rPr lang="fr-FR" smtClean="0"/>
              <a:t>35</a:t>
            </a:fld>
            <a:endParaRPr lang="fr-FR"/>
          </a:p>
        </p:txBody>
      </p:sp>
    </p:spTree>
    <p:extLst>
      <p:ext uri="{BB962C8B-B14F-4D97-AF65-F5344CB8AC3E}">
        <p14:creationId xmlns:p14="http://schemas.microsoft.com/office/powerpoint/2010/main" val="15217764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86B40E9-388C-447B-83BB-6DDDD814708F}" type="slidenum">
              <a:rPr lang="fr-FR" smtClean="0"/>
              <a:t>36</a:t>
            </a:fld>
            <a:endParaRPr lang="fr-FR"/>
          </a:p>
        </p:txBody>
      </p:sp>
    </p:spTree>
    <p:extLst>
      <p:ext uri="{BB962C8B-B14F-4D97-AF65-F5344CB8AC3E}">
        <p14:creationId xmlns:p14="http://schemas.microsoft.com/office/powerpoint/2010/main" val="3294903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86B40E9-388C-447B-83BB-6DDDD814708F}" type="slidenum">
              <a:rPr lang="fr-FR" smtClean="0"/>
              <a:t>37</a:t>
            </a:fld>
            <a:endParaRPr lang="fr-FR"/>
          </a:p>
        </p:txBody>
      </p:sp>
    </p:spTree>
    <p:extLst>
      <p:ext uri="{BB962C8B-B14F-4D97-AF65-F5344CB8AC3E}">
        <p14:creationId xmlns:p14="http://schemas.microsoft.com/office/powerpoint/2010/main" val="15830652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86B40E9-388C-447B-83BB-6DDDD814708F}" type="slidenum">
              <a:rPr lang="fr-FR" smtClean="0"/>
              <a:t>38</a:t>
            </a:fld>
            <a:endParaRPr lang="fr-FR"/>
          </a:p>
        </p:txBody>
      </p:sp>
    </p:spTree>
    <p:extLst>
      <p:ext uri="{BB962C8B-B14F-4D97-AF65-F5344CB8AC3E}">
        <p14:creationId xmlns:p14="http://schemas.microsoft.com/office/powerpoint/2010/main" val="21696721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86B40E9-388C-447B-83BB-6DDDD814708F}" type="slidenum">
              <a:rPr lang="fr-FR" smtClean="0"/>
              <a:t>39</a:t>
            </a:fld>
            <a:endParaRPr lang="fr-FR"/>
          </a:p>
        </p:txBody>
      </p:sp>
    </p:spTree>
    <p:extLst>
      <p:ext uri="{BB962C8B-B14F-4D97-AF65-F5344CB8AC3E}">
        <p14:creationId xmlns:p14="http://schemas.microsoft.com/office/powerpoint/2010/main" val="27300924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86B40E9-388C-447B-83BB-6DDDD814708F}" type="slidenum">
              <a:rPr lang="fr-FR" smtClean="0"/>
              <a:t>40</a:t>
            </a:fld>
            <a:endParaRPr lang="fr-FR"/>
          </a:p>
        </p:txBody>
      </p:sp>
    </p:spTree>
    <p:extLst>
      <p:ext uri="{BB962C8B-B14F-4D97-AF65-F5344CB8AC3E}">
        <p14:creationId xmlns:p14="http://schemas.microsoft.com/office/powerpoint/2010/main" val="4000559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86B40E9-388C-447B-83BB-6DDDD814708F}" type="slidenum">
              <a:rPr lang="fr-FR" smtClean="0"/>
              <a:t>41</a:t>
            </a:fld>
            <a:endParaRPr lang="fr-FR"/>
          </a:p>
        </p:txBody>
      </p:sp>
    </p:spTree>
    <p:extLst>
      <p:ext uri="{BB962C8B-B14F-4D97-AF65-F5344CB8AC3E}">
        <p14:creationId xmlns:p14="http://schemas.microsoft.com/office/powerpoint/2010/main" val="23449839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86B40E9-388C-447B-83BB-6DDDD814708F}" type="slidenum">
              <a:rPr lang="fr-FR" smtClean="0"/>
              <a:t>42</a:t>
            </a:fld>
            <a:endParaRPr lang="fr-FR"/>
          </a:p>
        </p:txBody>
      </p:sp>
    </p:spTree>
    <p:extLst>
      <p:ext uri="{BB962C8B-B14F-4D97-AF65-F5344CB8AC3E}">
        <p14:creationId xmlns:p14="http://schemas.microsoft.com/office/powerpoint/2010/main" val="20833618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86B40E9-388C-447B-83BB-6DDDD814708F}" type="slidenum">
              <a:rPr lang="fr-FR" smtClean="0"/>
              <a:t>43</a:t>
            </a:fld>
            <a:endParaRPr lang="fr-FR"/>
          </a:p>
        </p:txBody>
      </p:sp>
    </p:spTree>
    <p:extLst>
      <p:ext uri="{BB962C8B-B14F-4D97-AF65-F5344CB8AC3E}">
        <p14:creationId xmlns:p14="http://schemas.microsoft.com/office/powerpoint/2010/main" val="1924878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VI des jeunes 10 participants (5 l’an dernier). Les sorties longues du jeudi. Le week-end jeunes. Le séjour dans le Jura (merci à notre paparazzi Danièle pour ses belles photos et son film).</a:t>
            </a:r>
          </a:p>
          <a:p>
            <a:r>
              <a:rPr lang="fr-FR" dirty="0"/>
              <a:t>Forum, fête villageoise, 2 journées Décathlon. Chassieu a organisé la rencontre départementale des jeunes début octobre.</a:t>
            </a:r>
          </a:p>
        </p:txBody>
      </p:sp>
      <p:sp>
        <p:nvSpPr>
          <p:cNvPr id="4" name="Espace réservé du numéro de diapositive 3"/>
          <p:cNvSpPr>
            <a:spLocks noGrp="1"/>
          </p:cNvSpPr>
          <p:nvPr>
            <p:ph type="sldNum" sz="quarter" idx="10"/>
          </p:nvPr>
        </p:nvSpPr>
        <p:spPr/>
        <p:txBody>
          <a:bodyPr/>
          <a:lstStyle/>
          <a:p>
            <a:fld id="{686B40E9-388C-447B-83BB-6DDDD814708F}" type="slidenum">
              <a:rPr lang="fr-FR" smtClean="0"/>
              <a:t>4</a:t>
            </a:fld>
            <a:endParaRPr lang="fr-FR"/>
          </a:p>
        </p:txBody>
      </p:sp>
    </p:spTree>
    <p:extLst>
      <p:ext uri="{BB962C8B-B14F-4D97-AF65-F5344CB8AC3E}">
        <p14:creationId xmlns:p14="http://schemas.microsoft.com/office/powerpoint/2010/main" val="8068943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86B40E9-388C-447B-83BB-6DDDD814708F}" type="slidenum">
              <a:rPr lang="fr-FR" smtClean="0"/>
              <a:t>44</a:t>
            </a:fld>
            <a:endParaRPr lang="fr-FR"/>
          </a:p>
        </p:txBody>
      </p:sp>
    </p:spTree>
    <p:extLst>
      <p:ext uri="{BB962C8B-B14F-4D97-AF65-F5344CB8AC3E}">
        <p14:creationId xmlns:p14="http://schemas.microsoft.com/office/powerpoint/2010/main" val="15916475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86B40E9-388C-447B-83BB-6DDDD814708F}" type="slidenum">
              <a:rPr lang="fr-FR" smtClean="0"/>
              <a:t>45</a:t>
            </a:fld>
            <a:endParaRPr lang="fr-FR"/>
          </a:p>
        </p:txBody>
      </p:sp>
    </p:spTree>
    <p:extLst>
      <p:ext uri="{BB962C8B-B14F-4D97-AF65-F5344CB8AC3E}">
        <p14:creationId xmlns:p14="http://schemas.microsoft.com/office/powerpoint/2010/main" val="30309712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Je remercie Françoise qui m’aide à organiser le séjour</a:t>
            </a:r>
          </a:p>
        </p:txBody>
      </p:sp>
      <p:sp>
        <p:nvSpPr>
          <p:cNvPr id="4" name="Espace réservé du numéro de diapositive 3"/>
          <p:cNvSpPr>
            <a:spLocks noGrp="1"/>
          </p:cNvSpPr>
          <p:nvPr>
            <p:ph type="sldNum" sz="quarter" idx="10"/>
          </p:nvPr>
        </p:nvSpPr>
        <p:spPr/>
        <p:txBody>
          <a:bodyPr/>
          <a:lstStyle/>
          <a:p>
            <a:fld id="{686B40E9-388C-447B-83BB-6DDDD814708F}" type="slidenum">
              <a:rPr lang="fr-FR" smtClean="0"/>
              <a:t>46</a:t>
            </a:fld>
            <a:endParaRPr lang="fr-FR"/>
          </a:p>
        </p:txBody>
      </p:sp>
    </p:spTree>
    <p:extLst>
      <p:ext uri="{BB962C8B-B14F-4D97-AF65-F5344CB8AC3E}">
        <p14:creationId xmlns:p14="http://schemas.microsoft.com/office/powerpoint/2010/main" val="33057527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Présentation du nouveau look de nos vêtements</a:t>
            </a:r>
          </a:p>
        </p:txBody>
      </p:sp>
      <p:sp>
        <p:nvSpPr>
          <p:cNvPr id="4" name="Espace réservé du numéro de diapositive 3"/>
          <p:cNvSpPr>
            <a:spLocks noGrp="1"/>
          </p:cNvSpPr>
          <p:nvPr>
            <p:ph type="sldNum" sz="quarter" idx="10"/>
          </p:nvPr>
        </p:nvSpPr>
        <p:spPr/>
        <p:txBody>
          <a:bodyPr/>
          <a:lstStyle/>
          <a:p>
            <a:fld id="{686B40E9-388C-447B-83BB-6DDDD814708F}" type="slidenum">
              <a:rPr lang="fr-FR" smtClean="0"/>
              <a:t>47</a:t>
            </a:fld>
            <a:endParaRPr lang="fr-FR"/>
          </a:p>
        </p:txBody>
      </p:sp>
    </p:spTree>
    <p:extLst>
      <p:ext uri="{BB962C8B-B14F-4D97-AF65-F5344CB8AC3E}">
        <p14:creationId xmlns:p14="http://schemas.microsoft.com/office/powerpoint/2010/main" val="4838098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Commande sur le site jusqu’au 15 novembre pour une livraison début janvier</a:t>
            </a:r>
          </a:p>
        </p:txBody>
      </p:sp>
      <p:sp>
        <p:nvSpPr>
          <p:cNvPr id="4" name="Espace réservé du numéro de diapositive 3"/>
          <p:cNvSpPr>
            <a:spLocks noGrp="1"/>
          </p:cNvSpPr>
          <p:nvPr>
            <p:ph type="sldNum" sz="quarter" idx="10"/>
          </p:nvPr>
        </p:nvSpPr>
        <p:spPr/>
        <p:txBody>
          <a:bodyPr/>
          <a:lstStyle/>
          <a:p>
            <a:fld id="{686B40E9-388C-447B-83BB-6DDDD814708F}" type="slidenum">
              <a:rPr lang="fr-FR" smtClean="0"/>
              <a:t>48</a:t>
            </a:fld>
            <a:endParaRPr lang="fr-FR"/>
          </a:p>
        </p:txBody>
      </p:sp>
    </p:spTree>
    <p:extLst>
      <p:ext uri="{BB962C8B-B14F-4D97-AF65-F5344CB8AC3E}">
        <p14:creationId xmlns:p14="http://schemas.microsoft.com/office/powerpoint/2010/main" val="3210117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86B40E9-388C-447B-83BB-6DDDD814708F}" type="slidenum">
              <a:rPr lang="fr-FR" smtClean="0"/>
              <a:t>50</a:t>
            </a:fld>
            <a:endParaRPr lang="fr-FR"/>
          </a:p>
        </p:txBody>
      </p:sp>
    </p:spTree>
    <p:extLst>
      <p:ext uri="{BB962C8B-B14F-4D97-AF65-F5344CB8AC3E}">
        <p14:creationId xmlns:p14="http://schemas.microsoft.com/office/powerpoint/2010/main" val="22521439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86B40E9-388C-447B-83BB-6DDDD814708F}" type="slidenum">
              <a:rPr lang="fr-FR" smtClean="0"/>
              <a:t>51</a:t>
            </a:fld>
            <a:endParaRPr lang="fr-FR"/>
          </a:p>
        </p:txBody>
      </p:sp>
    </p:spTree>
    <p:extLst>
      <p:ext uri="{BB962C8B-B14F-4D97-AF65-F5344CB8AC3E}">
        <p14:creationId xmlns:p14="http://schemas.microsoft.com/office/powerpoint/2010/main" val="6530431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a:t>CassC’quotidien</a:t>
            </a:r>
            <a:endParaRPr lang="fr-FR" dirty="0"/>
          </a:p>
        </p:txBody>
      </p:sp>
      <p:sp>
        <p:nvSpPr>
          <p:cNvPr id="4" name="Espace réservé du numéro de diapositive 3"/>
          <p:cNvSpPr>
            <a:spLocks noGrp="1"/>
          </p:cNvSpPr>
          <p:nvPr>
            <p:ph type="sldNum" sz="quarter" idx="10"/>
          </p:nvPr>
        </p:nvSpPr>
        <p:spPr/>
        <p:txBody>
          <a:bodyPr/>
          <a:lstStyle/>
          <a:p>
            <a:fld id="{686B40E9-388C-447B-83BB-6DDDD814708F}" type="slidenum">
              <a:rPr lang="fr-FR" smtClean="0"/>
              <a:t>52</a:t>
            </a:fld>
            <a:endParaRPr lang="fr-FR"/>
          </a:p>
        </p:txBody>
      </p:sp>
    </p:spTree>
    <p:extLst>
      <p:ext uri="{BB962C8B-B14F-4D97-AF65-F5344CB8AC3E}">
        <p14:creationId xmlns:p14="http://schemas.microsoft.com/office/powerpoint/2010/main" val="35969458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86B40E9-388C-447B-83BB-6DDDD814708F}" type="slidenum">
              <a:rPr lang="fr-FR" smtClean="0"/>
              <a:t>53</a:t>
            </a:fld>
            <a:endParaRPr lang="fr-FR"/>
          </a:p>
        </p:txBody>
      </p:sp>
    </p:spTree>
    <p:extLst>
      <p:ext uri="{BB962C8B-B14F-4D97-AF65-F5344CB8AC3E}">
        <p14:creationId xmlns:p14="http://schemas.microsoft.com/office/powerpoint/2010/main" val="1347632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VI des jeunes 10 participants (5 l’an dernier). Les sorties longues du jeudi. Le week-end jeunes. Le séjour dans le Jura (merci à notre paparazzi Danièle pour ses belles photos et son film).</a:t>
            </a:r>
          </a:p>
          <a:p>
            <a:r>
              <a:rPr lang="fr-FR" dirty="0"/>
              <a:t>Forum, fête villageoise, 2 journées Décathlon. Chassieu a organisé la rencontre départementale des jeunes début octobre.</a:t>
            </a:r>
          </a:p>
          <a:p>
            <a:r>
              <a:rPr lang="fr-FR" dirty="0"/>
              <a:t>Formation d’un moniteur (Jacky) et de 5 jeunes initiateurs : Félix, Lois, </a:t>
            </a:r>
            <a:r>
              <a:rPr lang="fr-FR" dirty="0" err="1"/>
              <a:t>Loric</a:t>
            </a:r>
            <a:r>
              <a:rPr lang="fr-FR" dirty="0"/>
              <a:t>, Lucas et Nicolas</a:t>
            </a:r>
          </a:p>
        </p:txBody>
      </p:sp>
      <p:sp>
        <p:nvSpPr>
          <p:cNvPr id="4" name="Espace réservé du numéro de diapositive 3"/>
          <p:cNvSpPr>
            <a:spLocks noGrp="1"/>
          </p:cNvSpPr>
          <p:nvPr>
            <p:ph type="sldNum" sz="quarter" idx="10"/>
          </p:nvPr>
        </p:nvSpPr>
        <p:spPr/>
        <p:txBody>
          <a:bodyPr/>
          <a:lstStyle/>
          <a:p>
            <a:fld id="{686B40E9-388C-447B-83BB-6DDDD814708F}" type="slidenum">
              <a:rPr lang="fr-FR" smtClean="0"/>
              <a:t>5</a:t>
            </a:fld>
            <a:endParaRPr lang="fr-FR"/>
          </a:p>
        </p:txBody>
      </p:sp>
    </p:spTree>
    <p:extLst>
      <p:ext uri="{BB962C8B-B14F-4D97-AF65-F5344CB8AC3E}">
        <p14:creationId xmlns:p14="http://schemas.microsoft.com/office/powerpoint/2010/main" val="2956847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Je n’oublie pas Sylvie Chartier qui gère l’administratif lors des sorties jeunes</a:t>
            </a:r>
          </a:p>
          <a:p>
            <a:r>
              <a:rPr lang="fr-FR" dirty="0"/>
              <a:t>Merci à tous les capitaines de route qui dirigent chaque jour les groupes</a:t>
            </a:r>
          </a:p>
          <a:p>
            <a:r>
              <a:rPr lang="fr-FR" dirty="0"/>
              <a:t>Merci à tous ceux qui proposent des circuits, chaque jeudi</a:t>
            </a:r>
          </a:p>
          <a:p>
            <a:r>
              <a:rPr lang="fr-FR" dirty="0"/>
              <a:t>Une demande de certaines personnes : sorties VTC le dimanche matin, il faudrait 3ou 4 volontaires pour assurer</a:t>
            </a:r>
          </a:p>
          <a:p>
            <a:r>
              <a:rPr lang="fr-FR" dirty="0"/>
              <a:t>Accueil des nouveaux </a:t>
            </a:r>
          </a:p>
        </p:txBody>
      </p:sp>
      <p:sp>
        <p:nvSpPr>
          <p:cNvPr id="4" name="Espace réservé du numéro de diapositive 3"/>
          <p:cNvSpPr>
            <a:spLocks noGrp="1"/>
          </p:cNvSpPr>
          <p:nvPr>
            <p:ph type="sldNum" sz="quarter" idx="10"/>
          </p:nvPr>
        </p:nvSpPr>
        <p:spPr/>
        <p:txBody>
          <a:bodyPr/>
          <a:lstStyle/>
          <a:p>
            <a:fld id="{686B40E9-388C-447B-83BB-6DDDD814708F}" type="slidenum">
              <a:rPr lang="fr-FR" smtClean="0"/>
              <a:t>6</a:t>
            </a:fld>
            <a:endParaRPr lang="fr-FR"/>
          </a:p>
        </p:txBody>
      </p:sp>
    </p:spTree>
    <p:extLst>
      <p:ext uri="{BB962C8B-B14F-4D97-AF65-F5344CB8AC3E}">
        <p14:creationId xmlns:p14="http://schemas.microsoft.com/office/powerpoint/2010/main" val="1459666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86B40E9-388C-447B-83BB-6DDDD814708F}" type="slidenum">
              <a:rPr lang="fr-FR" smtClean="0"/>
              <a:t>7</a:t>
            </a:fld>
            <a:endParaRPr lang="fr-FR"/>
          </a:p>
        </p:txBody>
      </p:sp>
    </p:spTree>
    <p:extLst>
      <p:ext uri="{BB962C8B-B14F-4D97-AF65-F5344CB8AC3E}">
        <p14:creationId xmlns:p14="http://schemas.microsoft.com/office/powerpoint/2010/main" val="58795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86B40E9-388C-447B-83BB-6DDDD814708F}" type="slidenum">
              <a:rPr lang="fr-FR" smtClean="0"/>
              <a:t>8</a:t>
            </a:fld>
            <a:endParaRPr lang="fr-FR"/>
          </a:p>
        </p:txBody>
      </p:sp>
    </p:spTree>
    <p:extLst>
      <p:ext uri="{BB962C8B-B14F-4D97-AF65-F5344CB8AC3E}">
        <p14:creationId xmlns:p14="http://schemas.microsoft.com/office/powerpoint/2010/main" val="4016481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86B40E9-388C-447B-83BB-6DDDD814708F}" type="slidenum">
              <a:rPr lang="fr-FR" smtClean="0"/>
              <a:t>9</a:t>
            </a:fld>
            <a:endParaRPr lang="fr-FR"/>
          </a:p>
        </p:txBody>
      </p:sp>
    </p:spTree>
    <p:extLst>
      <p:ext uri="{BB962C8B-B14F-4D97-AF65-F5344CB8AC3E}">
        <p14:creationId xmlns:p14="http://schemas.microsoft.com/office/powerpoint/2010/main" val="2906114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F736962A-2D44-4778-BAD4-A7613380F5F1}" type="datetimeFigureOut">
              <a:rPr lang="fr-FR" smtClean="0"/>
              <a:t>08/11/2017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E96BC89-DFAA-41E3-832F-1CF4D1D52E42}" type="slidenum">
              <a:rPr lang="fr-FR" smtClean="0"/>
              <a:t>‹N°›</a:t>
            </a:fld>
            <a:endParaRPr lang="fr-FR"/>
          </a:p>
        </p:txBody>
      </p:sp>
    </p:spTree>
    <p:extLst>
      <p:ext uri="{BB962C8B-B14F-4D97-AF65-F5344CB8AC3E}">
        <p14:creationId xmlns:p14="http://schemas.microsoft.com/office/powerpoint/2010/main" val="1053612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736962A-2D44-4778-BAD4-A7613380F5F1}" type="datetimeFigureOut">
              <a:rPr lang="fr-FR" smtClean="0"/>
              <a:t>08/11/2017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E96BC89-DFAA-41E3-832F-1CF4D1D52E42}" type="slidenum">
              <a:rPr lang="fr-FR" smtClean="0"/>
              <a:t>‹N°›</a:t>
            </a:fld>
            <a:endParaRPr lang="fr-FR"/>
          </a:p>
        </p:txBody>
      </p:sp>
    </p:spTree>
    <p:extLst>
      <p:ext uri="{BB962C8B-B14F-4D97-AF65-F5344CB8AC3E}">
        <p14:creationId xmlns:p14="http://schemas.microsoft.com/office/powerpoint/2010/main" val="1377810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736962A-2D44-4778-BAD4-A7613380F5F1}" type="datetimeFigureOut">
              <a:rPr lang="fr-FR" smtClean="0"/>
              <a:t>08/11/2017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E96BC89-DFAA-41E3-832F-1CF4D1D52E42}" type="slidenum">
              <a:rPr lang="fr-FR" smtClean="0"/>
              <a:t>‹N°›</a:t>
            </a:fld>
            <a:endParaRPr lang="fr-FR"/>
          </a:p>
        </p:txBody>
      </p:sp>
    </p:spTree>
    <p:extLst>
      <p:ext uri="{BB962C8B-B14F-4D97-AF65-F5344CB8AC3E}">
        <p14:creationId xmlns:p14="http://schemas.microsoft.com/office/powerpoint/2010/main" val="3917907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736962A-2D44-4778-BAD4-A7613380F5F1}" type="datetimeFigureOut">
              <a:rPr lang="fr-FR" smtClean="0"/>
              <a:t>08/11/2017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E96BC89-DFAA-41E3-832F-1CF4D1D52E42}" type="slidenum">
              <a:rPr lang="fr-FR" smtClean="0"/>
              <a:t>‹N°›</a:t>
            </a:fld>
            <a:endParaRPr lang="fr-FR"/>
          </a:p>
        </p:txBody>
      </p:sp>
    </p:spTree>
    <p:extLst>
      <p:ext uri="{BB962C8B-B14F-4D97-AF65-F5344CB8AC3E}">
        <p14:creationId xmlns:p14="http://schemas.microsoft.com/office/powerpoint/2010/main" val="989060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F736962A-2D44-4778-BAD4-A7613380F5F1}" type="datetimeFigureOut">
              <a:rPr lang="fr-FR" smtClean="0"/>
              <a:t>08/11/2017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E96BC89-DFAA-41E3-832F-1CF4D1D52E42}" type="slidenum">
              <a:rPr lang="fr-FR" smtClean="0"/>
              <a:t>‹N°›</a:t>
            </a:fld>
            <a:endParaRPr lang="fr-FR"/>
          </a:p>
        </p:txBody>
      </p:sp>
    </p:spTree>
    <p:extLst>
      <p:ext uri="{BB962C8B-B14F-4D97-AF65-F5344CB8AC3E}">
        <p14:creationId xmlns:p14="http://schemas.microsoft.com/office/powerpoint/2010/main" val="3853148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F736962A-2D44-4778-BAD4-A7613380F5F1}" type="datetimeFigureOut">
              <a:rPr lang="fr-FR" smtClean="0"/>
              <a:t>08/11/2017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E96BC89-DFAA-41E3-832F-1CF4D1D52E42}" type="slidenum">
              <a:rPr lang="fr-FR" smtClean="0"/>
              <a:t>‹N°›</a:t>
            </a:fld>
            <a:endParaRPr lang="fr-FR"/>
          </a:p>
        </p:txBody>
      </p:sp>
    </p:spTree>
    <p:extLst>
      <p:ext uri="{BB962C8B-B14F-4D97-AF65-F5344CB8AC3E}">
        <p14:creationId xmlns:p14="http://schemas.microsoft.com/office/powerpoint/2010/main" val="2440197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F736962A-2D44-4778-BAD4-A7613380F5F1}" type="datetimeFigureOut">
              <a:rPr lang="fr-FR" smtClean="0"/>
              <a:t>08/11/2017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E96BC89-DFAA-41E3-832F-1CF4D1D52E42}" type="slidenum">
              <a:rPr lang="fr-FR" smtClean="0"/>
              <a:t>‹N°›</a:t>
            </a:fld>
            <a:endParaRPr lang="fr-FR"/>
          </a:p>
        </p:txBody>
      </p:sp>
    </p:spTree>
    <p:extLst>
      <p:ext uri="{BB962C8B-B14F-4D97-AF65-F5344CB8AC3E}">
        <p14:creationId xmlns:p14="http://schemas.microsoft.com/office/powerpoint/2010/main" val="2142087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F736962A-2D44-4778-BAD4-A7613380F5F1}" type="datetimeFigureOut">
              <a:rPr lang="fr-FR" smtClean="0"/>
              <a:t>08/11/2017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E96BC89-DFAA-41E3-832F-1CF4D1D52E42}" type="slidenum">
              <a:rPr lang="fr-FR" smtClean="0"/>
              <a:t>‹N°›</a:t>
            </a:fld>
            <a:endParaRPr lang="fr-FR"/>
          </a:p>
        </p:txBody>
      </p:sp>
    </p:spTree>
    <p:extLst>
      <p:ext uri="{BB962C8B-B14F-4D97-AF65-F5344CB8AC3E}">
        <p14:creationId xmlns:p14="http://schemas.microsoft.com/office/powerpoint/2010/main" val="1633884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736962A-2D44-4778-BAD4-A7613380F5F1}" type="datetimeFigureOut">
              <a:rPr lang="fr-FR" smtClean="0"/>
              <a:t>08/11/2017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E96BC89-DFAA-41E3-832F-1CF4D1D52E42}" type="slidenum">
              <a:rPr lang="fr-FR" smtClean="0"/>
              <a:t>‹N°›</a:t>
            </a:fld>
            <a:endParaRPr lang="fr-FR"/>
          </a:p>
        </p:txBody>
      </p:sp>
    </p:spTree>
    <p:extLst>
      <p:ext uri="{BB962C8B-B14F-4D97-AF65-F5344CB8AC3E}">
        <p14:creationId xmlns:p14="http://schemas.microsoft.com/office/powerpoint/2010/main" val="626146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F736962A-2D44-4778-BAD4-A7613380F5F1}" type="datetimeFigureOut">
              <a:rPr lang="fr-FR" smtClean="0"/>
              <a:t>08/11/2017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E96BC89-DFAA-41E3-832F-1CF4D1D52E42}" type="slidenum">
              <a:rPr lang="fr-FR" smtClean="0"/>
              <a:t>‹N°›</a:t>
            </a:fld>
            <a:endParaRPr lang="fr-FR"/>
          </a:p>
        </p:txBody>
      </p:sp>
    </p:spTree>
    <p:extLst>
      <p:ext uri="{BB962C8B-B14F-4D97-AF65-F5344CB8AC3E}">
        <p14:creationId xmlns:p14="http://schemas.microsoft.com/office/powerpoint/2010/main" val="629096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F736962A-2D44-4778-BAD4-A7613380F5F1}" type="datetimeFigureOut">
              <a:rPr lang="fr-FR" smtClean="0"/>
              <a:t>08/11/2017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E96BC89-DFAA-41E3-832F-1CF4D1D52E42}" type="slidenum">
              <a:rPr lang="fr-FR" smtClean="0"/>
              <a:t>‹N°›</a:t>
            </a:fld>
            <a:endParaRPr lang="fr-FR"/>
          </a:p>
        </p:txBody>
      </p:sp>
    </p:spTree>
    <p:extLst>
      <p:ext uri="{BB962C8B-B14F-4D97-AF65-F5344CB8AC3E}">
        <p14:creationId xmlns:p14="http://schemas.microsoft.com/office/powerpoint/2010/main" val="3980299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36962A-2D44-4778-BAD4-A7613380F5F1}" type="datetimeFigureOut">
              <a:rPr lang="fr-FR" smtClean="0"/>
              <a:t>08/11/2017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96BC89-DFAA-41E3-832F-1CF4D1D52E42}" type="slidenum">
              <a:rPr lang="fr-FR" smtClean="0"/>
              <a:t>‹N°›</a:t>
            </a:fld>
            <a:endParaRPr lang="fr-FR"/>
          </a:p>
        </p:txBody>
      </p:sp>
    </p:spTree>
    <p:extLst>
      <p:ext uri="{BB962C8B-B14F-4D97-AF65-F5344CB8AC3E}">
        <p14:creationId xmlns:p14="http://schemas.microsoft.com/office/powerpoint/2010/main" val="1639947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notesSlide" Target="../notesSlides/notesSlide1.xml"/><Relationship Id="rId7"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jpg"/><Relationship Id="rId10" Type="http://schemas.openxmlformats.org/officeDocument/2006/relationships/image" Target="../media/image6.png"/><Relationship Id="rId4" Type="http://schemas.openxmlformats.org/officeDocument/2006/relationships/image" Target="../media/image2.jpe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notesSlide" Target="../notesSlides/notesSlide10.xml"/><Relationship Id="rId7"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image" Target="../media/image4.png"/><Relationship Id="rId5" Type="http://schemas.openxmlformats.org/officeDocument/2006/relationships/image" Target="../media/image3.jpg"/><Relationship Id="rId10" Type="http://schemas.openxmlformats.org/officeDocument/2006/relationships/image" Target="../media/image6.png"/><Relationship Id="rId4" Type="http://schemas.openxmlformats.org/officeDocument/2006/relationships/image" Target="../media/image2.jpeg"/><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image" Target="../media/image14.emf"/></Relationships>
</file>

<file path=ppt/slides/_rels/slide15.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notesSlide" Target="../notesSlides/notesSlide11.xml"/><Relationship Id="rId7"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image" Target="../media/image4.png"/><Relationship Id="rId5" Type="http://schemas.openxmlformats.org/officeDocument/2006/relationships/image" Target="../media/image3.jpg"/><Relationship Id="rId10" Type="http://schemas.openxmlformats.org/officeDocument/2006/relationships/image" Target="../media/image6.png"/><Relationship Id="rId4" Type="http://schemas.openxmlformats.org/officeDocument/2006/relationships/image" Target="../media/image2.jpeg"/><Relationship Id="rId9"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notesSlide" Target="../notesSlides/notesSlide12.xml"/><Relationship Id="rId7" Type="http://schemas.openxmlformats.org/officeDocument/2006/relationships/oleObject" Target="../embeddings/oleObject5.bin"/><Relationship Id="rId12"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vmlDrawing" Target="../drawings/vmlDrawing14.vml"/><Relationship Id="rId6" Type="http://schemas.openxmlformats.org/officeDocument/2006/relationships/image" Target="../media/image4.png"/><Relationship Id="rId11" Type="http://schemas.openxmlformats.org/officeDocument/2006/relationships/image" Target="../media/image16.jpeg"/><Relationship Id="rId5" Type="http://schemas.openxmlformats.org/officeDocument/2006/relationships/image" Target="../media/image3.jpg"/><Relationship Id="rId10" Type="http://schemas.openxmlformats.org/officeDocument/2006/relationships/image" Target="../media/image15.jpeg"/><Relationship Id="rId4" Type="http://schemas.openxmlformats.org/officeDocument/2006/relationships/image" Target="../media/image2.jpeg"/><Relationship Id="rId9"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notesSlide" Target="../notesSlides/notesSlide13.xml"/><Relationship Id="rId7"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15.vml"/><Relationship Id="rId6" Type="http://schemas.openxmlformats.org/officeDocument/2006/relationships/image" Target="../media/image4.png"/><Relationship Id="rId5" Type="http://schemas.openxmlformats.org/officeDocument/2006/relationships/image" Target="../media/image3.jpg"/><Relationship Id="rId10" Type="http://schemas.openxmlformats.org/officeDocument/2006/relationships/image" Target="../media/image6.png"/><Relationship Id="rId4" Type="http://schemas.openxmlformats.org/officeDocument/2006/relationships/image" Target="../media/image2.jpeg"/><Relationship Id="rId9"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notesSlide" Target="../notesSlides/notesSlide14.xml"/><Relationship Id="rId7"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16.vml"/><Relationship Id="rId6" Type="http://schemas.openxmlformats.org/officeDocument/2006/relationships/image" Target="../media/image4.png"/><Relationship Id="rId5" Type="http://schemas.openxmlformats.org/officeDocument/2006/relationships/image" Target="../media/image3.jpg"/><Relationship Id="rId10" Type="http://schemas.openxmlformats.org/officeDocument/2006/relationships/image" Target="../media/image6.png"/><Relationship Id="rId4" Type="http://schemas.openxmlformats.org/officeDocument/2006/relationships/image" Target="../media/image2.jpeg"/><Relationship Id="rId9"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image" Target="../media/image1.wmf"/><Relationship Id="rId13" Type="http://schemas.openxmlformats.org/officeDocument/2006/relationships/image" Target="../media/image21.jpeg"/><Relationship Id="rId18" Type="http://schemas.openxmlformats.org/officeDocument/2006/relationships/image" Target="../media/image25.jpeg"/><Relationship Id="rId3" Type="http://schemas.openxmlformats.org/officeDocument/2006/relationships/notesSlide" Target="../notesSlides/notesSlide15.xml"/><Relationship Id="rId7" Type="http://schemas.openxmlformats.org/officeDocument/2006/relationships/oleObject" Target="../embeddings/oleObject8.bin"/><Relationship Id="rId12" Type="http://schemas.openxmlformats.org/officeDocument/2006/relationships/image" Target="../media/image20.jpeg"/><Relationship Id="rId17" Type="http://schemas.openxmlformats.org/officeDocument/2006/relationships/image" Target="../media/image24.jpeg"/><Relationship Id="rId2" Type="http://schemas.openxmlformats.org/officeDocument/2006/relationships/slideLayout" Target="../slideLayouts/slideLayout1.xml"/><Relationship Id="rId16" Type="http://schemas.openxmlformats.org/officeDocument/2006/relationships/image" Target="../media/image23.jpeg"/><Relationship Id="rId20" Type="http://schemas.openxmlformats.org/officeDocument/2006/relationships/image" Target="../media/image6.png"/><Relationship Id="rId1" Type="http://schemas.openxmlformats.org/officeDocument/2006/relationships/vmlDrawing" Target="../drawings/vmlDrawing17.vml"/><Relationship Id="rId6" Type="http://schemas.openxmlformats.org/officeDocument/2006/relationships/image" Target="../media/image4.png"/><Relationship Id="rId11" Type="http://schemas.openxmlformats.org/officeDocument/2006/relationships/image" Target="../media/image19.png"/><Relationship Id="rId5" Type="http://schemas.openxmlformats.org/officeDocument/2006/relationships/image" Target="../media/image3.jpg"/><Relationship Id="rId15" Type="http://schemas.openxmlformats.org/officeDocument/2006/relationships/image" Target="../media/image5.png"/><Relationship Id="rId10" Type="http://schemas.openxmlformats.org/officeDocument/2006/relationships/image" Target="../media/image18.jpg"/><Relationship Id="rId19" Type="http://schemas.openxmlformats.org/officeDocument/2006/relationships/image" Target="../media/image26.png"/><Relationship Id="rId4" Type="http://schemas.openxmlformats.org/officeDocument/2006/relationships/image" Target="../media/image2.jpeg"/><Relationship Id="rId9" Type="http://schemas.openxmlformats.org/officeDocument/2006/relationships/image" Target="../media/image17.gif"/><Relationship Id="rId14" Type="http://schemas.openxmlformats.org/officeDocument/2006/relationships/image" Target="../media/image22.jpe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2.xml"/><Relationship Id="rId7" Type="http://schemas.openxmlformats.org/officeDocument/2006/relationships/image" Target="../media/image1.w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1.bin"/><Relationship Id="rId5" Type="http://schemas.openxmlformats.org/officeDocument/2006/relationships/image" Target="../media/image4.png"/><Relationship Id="rId10" Type="http://schemas.openxmlformats.org/officeDocument/2006/relationships/image" Target="../media/image7.jpg"/><Relationship Id="rId4" Type="http://schemas.openxmlformats.org/officeDocument/2006/relationships/image" Target="../media/image3.jpg"/><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notesSlide" Target="../notesSlides/notesSlide16.xml"/><Relationship Id="rId7"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18.vml"/><Relationship Id="rId6" Type="http://schemas.openxmlformats.org/officeDocument/2006/relationships/image" Target="../media/image4.png"/><Relationship Id="rId5" Type="http://schemas.openxmlformats.org/officeDocument/2006/relationships/image" Target="../media/image3.jpg"/><Relationship Id="rId10" Type="http://schemas.openxmlformats.org/officeDocument/2006/relationships/image" Target="../media/image6.png"/><Relationship Id="rId4" Type="http://schemas.openxmlformats.org/officeDocument/2006/relationships/image" Target="../media/image2.jpeg"/><Relationship Id="rId9" Type="http://schemas.openxmlformats.org/officeDocument/2006/relationships/image" Target="../media/image5.png"/></Relationships>
</file>

<file path=ppt/slides/_rels/slide2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notesSlide" Target="../notesSlides/notesSlide17.xml"/><Relationship Id="rId7"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19.vml"/><Relationship Id="rId6" Type="http://schemas.openxmlformats.org/officeDocument/2006/relationships/image" Target="../media/image4.png"/><Relationship Id="rId11" Type="http://schemas.openxmlformats.org/officeDocument/2006/relationships/image" Target="../media/image6.png"/><Relationship Id="rId5" Type="http://schemas.openxmlformats.org/officeDocument/2006/relationships/image" Target="../media/image3.jpg"/><Relationship Id="rId10" Type="http://schemas.openxmlformats.org/officeDocument/2006/relationships/oleObject" Target="../embeddings/oleObject11.bin"/><Relationship Id="rId4" Type="http://schemas.openxmlformats.org/officeDocument/2006/relationships/image" Target="../media/image2.jpeg"/><Relationship Id="rId9" Type="http://schemas.openxmlformats.org/officeDocument/2006/relationships/image" Target="../media/image5.png"/></Relationships>
</file>

<file path=ppt/slides/_rels/slide22.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notesSlide" Target="../notesSlides/notesSlide18.xml"/><Relationship Id="rId7"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20.vml"/><Relationship Id="rId6" Type="http://schemas.openxmlformats.org/officeDocument/2006/relationships/image" Target="../media/image4.png"/><Relationship Id="rId5" Type="http://schemas.openxmlformats.org/officeDocument/2006/relationships/image" Target="../media/image3.jpg"/><Relationship Id="rId10" Type="http://schemas.openxmlformats.org/officeDocument/2006/relationships/image" Target="../media/image6.png"/><Relationship Id="rId4" Type="http://schemas.openxmlformats.org/officeDocument/2006/relationships/image" Target="../media/image2.jpeg"/><Relationship Id="rId9"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notesSlide" Target="../notesSlides/notesSlide19.xml"/><Relationship Id="rId7" Type="http://schemas.openxmlformats.org/officeDocument/2006/relationships/oleObject" Target="../embeddings/oleObject13.bin"/><Relationship Id="rId2" Type="http://schemas.openxmlformats.org/officeDocument/2006/relationships/slideLayout" Target="../slideLayouts/slideLayout1.xml"/><Relationship Id="rId1" Type="http://schemas.openxmlformats.org/officeDocument/2006/relationships/vmlDrawing" Target="../drawings/vmlDrawing21.vml"/><Relationship Id="rId6" Type="http://schemas.openxmlformats.org/officeDocument/2006/relationships/image" Target="../media/image4.png"/><Relationship Id="rId11" Type="http://schemas.openxmlformats.org/officeDocument/2006/relationships/image" Target="../media/image6.png"/><Relationship Id="rId5" Type="http://schemas.openxmlformats.org/officeDocument/2006/relationships/image" Target="../media/image3.jpg"/><Relationship Id="rId10" Type="http://schemas.openxmlformats.org/officeDocument/2006/relationships/image" Target="../media/image27.jpeg"/><Relationship Id="rId4" Type="http://schemas.openxmlformats.org/officeDocument/2006/relationships/image" Target="../media/image2.jpeg"/><Relationship Id="rId9" Type="http://schemas.openxmlformats.org/officeDocument/2006/relationships/image" Target="../media/image5.png"/></Relationships>
</file>

<file path=ppt/slides/_rels/slide24.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notesSlide" Target="../notesSlides/notesSlide20.xml"/><Relationship Id="rId7"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22.vml"/><Relationship Id="rId6" Type="http://schemas.openxmlformats.org/officeDocument/2006/relationships/image" Target="../media/image4.png"/><Relationship Id="rId5" Type="http://schemas.openxmlformats.org/officeDocument/2006/relationships/image" Target="../media/image3.jpg"/><Relationship Id="rId10" Type="http://schemas.openxmlformats.org/officeDocument/2006/relationships/image" Target="../media/image6.png"/><Relationship Id="rId4" Type="http://schemas.openxmlformats.org/officeDocument/2006/relationships/image" Target="../media/image2.jpeg"/><Relationship Id="rId9" Type="http://schemas.openxmlformats.org/officeDocument/2006/relationships/image" Target="../media/image5.png"/></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21.xml"/><Relationship Id="rId7" Type="http://schemas.openxmlformats.org/officeDocument/2006/relationships/image" Target="../media/image28.jpeg"/><Relationship Id="rId2" Type="http://schemas.openxmlformats.org/officeDocument/2006/relationships/slideLayout" Target="../slideLayouts/slideLayout1.xml"/><Relationship Id="rId1" Type="http://schemas.openxmlformats.org/officeDocument/2006/relationships/vmlDrawing" Target="../drawings/vmlDrawing23.vml"/><Relationship Id="rId6" Type="http://schemas.openxmlformats.org/officeDocument/2006/relationships/image" Target="../media/image4.png"/><Relationship Id="rId5" Type="http://schemas.openxmlformats.org/officeDocument/2006/relationships/image" Target="../media/image3.jpg"/><Relationship Id="rId10" Type="http://schemas.openxmlformats.org/officeDocument/2006/relationships/image" Target="../media/image5.png"/><Relationship Id="rId4" Type="http://schemas.openxmlformats.org/officeDocument/2006/relationships/image" Target="../media/image2.jpeg"/><Relationship Id="rId9" Type="http://schemas.openxmlformats.org/officeDocument/2006/relationships/image" Target="../media/image1.wmf"/></Relationships>
</file>

<file path=ppt/slides/_rels/slide26.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notesSlide" Target="../notesSlides/notesSlide22.xml"/><Relationship Id="rId7"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24.vml"/><Relationship Id="rId6" Type="http://schemas.openxmlformats.org/officeDocument/2006/relationships/image" Target="../media/image4.png"/><Relationship Id="rId5" Type="http://schemas.openxmlformats.org/officeDocument/2006/relationships/image" Target="../media/image3.jpg"/><Relationship Id="rId10" Type="http://schemas.openxmlformats.org/officeDocument/2006/relationships/image" Target="../media/image6.png"/><Relationship Id="rId4" Type="http://schemas.openxmlformats.org/officeDocument/2006/relationships/image" Target="../media/image2.jpeg"/><Relationship Id="rId9" Type="http://schemas.openxmlformats.org/officeDocument/2006/relationships/image" Target="../media/image5.png"/></Relationships>
</file>

<file path=ppt/slides/_rels/slide27.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notesSlide" Target="../notesSlides/notesSlide23.xml"/><Relationship Id="rId7"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25.vml"/><Relationship Id="rId6" Type="http://schemas.openxmlformats.org/officeDocument/2006/relationships/image" Target="../media/image4.png"/><Relationship Id="rId5" Type="http://schemas.openxmlformats.org/officeDocument/2006/relationships/image" Target="../media/image3.jpg"/><Relationship Id="rId10" Type="http://schemas.openxmlformats.org/officeDocument/2006/relationships/image" Target="../media/image6.png"/><Relationship Id="rId4" Type="http://schemas.openxmlformats.org/officeDocument/2006/relationships/image" Target="../media/image2.jpeg"/><Relationship Id="rId9" Type="http://schemas.openxmlformats.org/officeDocument/2006/relationships/image" Target="../media/image5.png"/></Relationships>
</file>

<file path=ppt/slides/_rels/slide28.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notesSlide" Target="../notesSlides/notesSlide24.xml"/><Relationship Id="rId7"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26.vml"/><Relationship Id="rId6" Type="http://schemas.openxmlformats.org/officeDocument/2006/relationships/image" Target="../media/image4.png"/><Relationship Id="rId5" Type="http://schemas.openxmlformats.org/officeDocument/2006/relationships/image" Target="../media/image3.jpg"/><Relationship Id="rId10" Type="http://schemas.openxmlformats.org/officeDocument/2006/relationships/image" Target="../media/image6.png"/><Relationship Id="rId4" Type="http://schemas.openxmlformats.org/officeDocument/2006/relationships/image" Target="../media/image2.jpeg"/><Relationship Id="rId9" Type="http://schemas.openxmlformats.org/officeDocument/2006/relationships/image" Target="../media/image5.png"/></Relationships>
</file>

<file path=ppt/slides/_rels/slide29.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notesSlide" Target="../notesSlides/notesSlide25.xml"/><Relationship Id="rId7"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27.vml"/><Relationship Id="rId6" Type="http://schemas.openxmlformats.org/officeDocument/2006/relationships/image" Target="../media/image4.png"/><Relationship Id="rId5" Type="http://schemas.openxmlformats.org/officeDocument/2006/relationships/image" Target="../media/image3.jpg"/><Relationship Id="rId10" Type="http://schemas.openxmlformats.org/officeDocument/2006/relationships/image" Target="../media/image6.png"/><Relationship Id="rId4" Type="http://schemas.openxmlformats.org/officeDocument/2006/relationships/image" Target="../media/image2.jpeg"/><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3.xml"/><Relationship Id="rId7" Type="http://schemas.openxmlformats.org/officeDocument/2006/relationships/image" Target="../media/image1.wmf"/><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1.bin"/><Relationship Id="rId5" Type="http://schemas.openxmlformats.org/officeDocument/2006/relationships/image" Target="../media/image4.png"/><Relationship Id="rId10" Type="http://schemas.openxmlformats.org/officeDocument/2006/relationships/image" Target="../media/image8.jpg"/><Relationship Id="rId4" Type="http://schemas.openxmlformats.org/officeDocument/2006/relationships/image" Target="../media/image3.jpg"/><Relationship Id="rId9" Type="http://schemas.openxmlformats.org/officeDocument/2006/relationships/image" Target="../media/image6.png"/></Relationships>
</file>

<file path=ppt/slides/_rels/slide30.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notesSlide" Target="../notesSlides/notesSlide26.xml"/><Relationship Id="rId7"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28.vml"/><Relationship Id="rId6" Type="http://schemas.openxmlformats.org/officeDocument/2006/relationships/image" Target="../media/image4.png"/><Relationship Id="rId5" Type="http://schemas.openxmlformats.org/officeDocument/2006/relationships/image" Target="../media/image3.jpg"/><Relationship Id="rId10" Type="http://schemas.openxmlformats.org/officeDocument/2006/relationships/image" Target="../media/image6.png"/><Relationship Id="rId4" Type="http://schemas.openxmlformats.org/officeDocument/2006/relationships/image" Target="../media/image2.jpeg"/><Relationship Id="rId9" Type="http://schemas.openxmlformats.org/officeDocument/2006/relationships/image" Target="../media/image5.png"/></Relationships>
</file>

<file path=ppt/slides/_rels/slide3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notesSlide" Target="../notesSlides/notesSlide27.xml"/><Relationship Id="rId7" Type="http://schemas.openxmlformats.org/officeDocument/2006/relationships/oleObject" Target="../embeddings/oleObject17.bin"/><Relationship Id="rId2" Type="http://schemas.openxmlformats.org/officeDocument/2006/relationships/slideLayout" Target="../slideLayouts/slideLayout1.xml"/><Relationship Id="rId1" Type="http://schemas.openxmlformats.org/officeDocument/2006/relationships/vmlDrawing" Target="../drawings/vmlDrawing29.vml"/><Relationship Id="rId6" Type="http://schemas.openxmlformats.org/officeDocument/2006/relationships/image" Target="../media/image4.png"/><Relationship Id="rId5" Type="http://schemas.openxmlformats.org/officeDocument/2006/relationships/image" Target="../media/image3.jpg"/><Relationship Id="rId10" Type="http://schemas.openxmlformats.org/officeDocument/2006/relationships/image" Target="../media/image6.png"/><Relationship Id="rId4" Type="http://schemas.openxmlformats.org/officeDocument/2006/relationships/image" Target="../media/image2.jpeg"/><Relationship Id="rId9" Type="http://schemas.openxmlformats.org/officeDocument/2006/relationships/image" Target="../media/image5.png"/></Relationships>
</file>

<file path=ppt/slides/_rels/slide32.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notesSlide" Target="../notesSlides/notesSlide28.xml"/><Relationship Id="rId7"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vmlDrawing" Target="../drawings/vmlDrawing30.vml"/><Relationship Id="rId6" Type="http://schemas.openxmlformats.org/officeDocument/2006/relationships/image" Target="../media/image4.png"/><Relationship Id="rId11" Type="http://schemas.openxmlformats.org/officeDocument/2006/relationships/image" Target="../media/image6.png"/><Relationship Id="rId5" Type="http://schemas.openxmlformats.org/officeDocument/2006/relationships/image" Target="../media/image3.jpg"/><Relationship Id="rId10" Type="http://schemas.openxmlformats.org/officeDocument/2006/relationships/chart" Target="../charts/chart1.xml"/><Relationship Id="rId4" Type="http://schemas.openxmlformats.org/officeDocument/2006/relationships/image" Target="../media/image2.jpeg"/><Relationship Id="rId9" Type="http://schemas.openxmlformats.org/officeDocument/2006/relationships/image" Target="../media/image5.png"/></Relationships>
</file>

<file path=ppt/slides/_rels/slide3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29.xml"/><Relationship Id="rId7" Type="http://schemas.openxmlformats.org/officeDocument/2006/relationships/image" Target="../media/image1.wmf"/><Relationship Id="rId2" Type="http://schemas.openxmlformats.org/officeDocument/2006/relationships/slideLayout" Target="../slideLayouts/slideLayout1.xml"/><Relationship Id="rId1" Type="http://schemas.openxmlformats.org/officeDocument/2006/relationships/vmlDrawing" Target="../drawings/vmlDrawing31.vml"/><Relationship Id="rId6" Type="http://schemas.openxmlformats.org/officeDocument/2006/relationships/oleObject" Target="../embeddings/oleObject1.bin"/><Relationship Id="rId5" Type="http://schemas.openxmlformats.org/officeDocument/2006/relationships/image" Target="../media/image4.png"/><Relationship Id="rId10" Type="http://schemas.openxmlformats.org/officeDocument/2006/relationships/image" Target="../media/image29.jpg"/><Relationship Id="rId4" Type="http://schemas.openxmlformats.org/officeDocument/2006/relationships/image" Target="../media/image3.jpg"/><Relationship Id="rId9" Type="http://schemas.openxmlformats.org/officeDocument/2006/relationships/image" Target="../media/image6.png"/></Relationships>
</file>

<file path=ppt/slides/_rels/slide3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30.xml"/><Relationship Id="rId7" Type="http://schemas.openxmlformats.org/officeDocument/2006/relationships/image" Target="../media/image1.wmf"/><Relationship Id="rId2" Type="http://schemas.openxmlformats.org/officeDocument/2006/relationships/slideLayout" Target="../slideLayouts/slideLayout1.xml"/><Relationship Id="rId1" Type="http://schemas.openxmlformats.org/officeDocument/2006/relationships/vmlDrawing" Target="../drawings/vmlDrawing32.vml"/><Relationship Id="rId6" Type="http://schemas.openxmlformats.org/officeDocument/2006/relationships/oleObject" Target="../embeddings/oleObject1.bin"/><Relationship Id="rId5" Type="http://schemas.openxmlformats.org/officeDocument/2006/relationships/image" Target="../media/image4.png"/><Relationship Id="rId4" Type="http://schemas.openxmlformats.org/officeDocument/2006/relationships/image" Target="../media/image3.jpg"/><Relationship Id="rId9" Type="http://schemas.openxmlformats.org/officeDocument/2006/relationships/image" Target="../media/image6.png"/></Relationships>
</file>

<file path=ppt/slides/_rels/slide3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31.xml"/><Relationship Id="rId7" Type="http://schemas.openxmlformats.org/officeDocument/2006/relationships/image" Target="../media/image1.wmf"/><Relationship Id="rId2" Type="http://schemas.openxmlformats.org/officeDocument/2006/relationships/slideLayout" Target="../slideLayouts/slideLayout1.xml"/><Relationship Id="rId1" Type="http://schemas.openxmlformats.org/officeDocument/2006/relationships/vmlDrawing" Target="../drawings/vmlDrawing33.vml"/><Relationship Id="rId6" Type="http://schemas.openxmlformats.org/officeDocument/2006/relationships/oleObject" Target="../embeddings/oleObject1.bin"/><Relationship Id="rId5" Type="http://schemas.openxmlformats.org/officeDocument/2006/relationships/image" Target="../media/image4.png"/><Relationship Id="rId4" Type="http://schemas.openxmlformats.org/officeDocument/2006/relationships/image" Target="../media/image3.jpg"/><Relationship Id="rId9" Type="http://schemas.openxmlformats.org/officeDocument/2006/relationships/image" Target="../media/image6.png"/></Relationships>
</file>

<file path=ppt/slides/_rels/slide3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32.xml"/><Relationship Id="rId7" Type="http://schemas.openxmlformats.org/officeDocument/2006/relationships/image" Target="../media/image1.wmf"/><Relationship Id="rId2" Type="http://schemas.openxmlformats.org/officeDocument/2006/relationships/slideLayout" Target="../slideLayouts/slideLayout1.xml"/><Relationship Id="rId1" Type="http://schemas.openxmlformats.org/officeDocument/2006/relationships/vmlDrawing" Target="../drawings/vmlDrawing34.vml"/><Relationship Id="rId6" Type="http://schemas.openxmlformats.org/officeDocument/2006/relationships/oleObject" Target="../embeddings/oleObject1.bin"/><Relationship Id="rId5" Type="http://schemas.openxmlformats.org/officeDocument/2006/relationships/image" Target="../media/image4.png"/><Relationship Id="rId4" Type="http://schemas.openxmlformats.org/officeDocument/2006/relationships/image" Target="../media/image3.jpg"/><Relationship Id="rId9" Type="http://schemas.openxmlformats.org/officeDocument/2006/relationships/image" Target="../media/image6.png"/></Relationships>
</file>

<file path=ppt/slides/_rels/slide3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33.xml"/><Relationship Id="rId7" Type="http://schemas.openxmlformats.org/officeDocument/2006/relationships/image" Target="../media/image1.wmf"/><Relationship Id="rId2" Type="http://schemas.openxmlformats.org/officeDocument/2006/relationships/slideLayout" Target="../slideLayouts/slideLayout1.xml"/><Relationship Id="rId1" Type="http://schemas.openxmlformats.org/officeDocument/2006/relationships/vmlDrawing" Target="../drawings/vmlDrawing35.vml"/><Relationship Id="rId6" Type="http://schemas.openxmlformats.org/officeDocument/2006/relationships/oleObject" Target="../embeddings/oleObject1.bin"/><Relationship Id="rId5" Type="http://schemas.openxmlformats.org/officeDocument/2006/relationships/image" Target="../media/image4.png"/><Relationship Id="rId4" Type="http://schemas.openxmlformats.org/officeDocument/2006/relationships/image" Target="../media/image3.jpg"/><Relationship Id="rId9" Type="http://schemas.openxmlformats.org/officeDocument/2006/relationships/image" Target="../media/image6.png"/></Relationships>
</file>

<file path=ppt/slides/_rels/slide3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34.xml"/><Relationship Id="rId7" Type="http://schemas.openxmlformats.org/officeDocument/2006/relationships/image" Target="../media/image1.wmf"/><Relationship Id="rId2" Type="http://schemas.openxmlformats.org/officeDocument/2006/relationships/slideLayout" Target="../slideLayouts/slideLayout1.xml"/><Relationship Id="rId1" Type="http://schemas.openxmlformats.org/officeDocument/2006/relationships/vmlDrawing" Target="../drawings/vmlDrawing36.vml"/><Relationship Id="rId6" Type="http://schemas.openxmlformats.org/officeDocument/2006/relationships/oleObject" Target="../embeddings/oleObject1.bin"/><Relationship Id="rId5" Type="http://schemas.openxmlformats.org/officeDocument/2006/relationships/image" Target="../media/image4.png"/><Relationship Id="rId4" Type="http://schemas.openxmlformats.org/officeDocument/2006/relationships/image" Target="../media/image3.jpg"/><Relationship Id="rId9" Type="http://schemas.openxmlformats.org/officeDocument/2006/relationships/image" Target="../media/image6.png"/></Relationships>
</file>

<file path=ppt/slides/_rels/slide3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35.xml"/><Relationship Id="rId7" Type="http://schemas.openxmlformats.org/officeDocument/2006/relationships/image" Target="../media/image1.wmf"/><Relationship Id="rId2" Type="http://schemas.openxmlformats.org/officeDocument/2006/relationships/slideLayout" Target="../slideLayouts/slideLayout1.xml"/><Relationship Id="rId1" Type="http://schemas.openxmlformats.org/officeDocument/2006/relationships/vmlDrawing" Target="../drawings/vmlDrawing37.vml"/><Relationship Id="rId6" Type="http://schemas.openxmlformats.org/officeDocument/2006/relationships/oleObject" Target="../embeddings/oleObject1.bin"/><Relationship Id="rId5" Type="http://schemas.openxmlformats.org/officeDocument/2006/relationships/image" Target="../media/image4.png"/><Relationship Id="rId4" Type="http://schemas.openxmlformats.org/officeDocument/2006/relationships/image" Target="../media/image3.jpg"/><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4.xml"/><Relationship Id="rId7" Type="http://schemas.openxmlformats.org/officeDocument/2006/relationships/image" Target="../media/image1.wmf"/><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1.bin"/><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6.png"/></Relationships>
</file>

<file path=ppt/slides/_rels/slide4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36.xml"/><Relationship Id="rId7" Type="http://schemas.openxmlformats.org/officeDocument/2006/relationships/image" Target="../media/image1.wmf"/><Relationship Id="rId2" Type="http://schemas.openxmlformats.org/officeDocument/2006/relationships/slideLayout" Target="../slideLayouts/slideLayout1.xml"/><Relationship Id="rId1" Type="http://schemas.openxmlformats.org/officeDocument/2006/relationships/vmlDrawing" Target="../drawings/vmlDrawing38.vml"/><Relationship Id="rId6" Type="http://schemas.openxmlformats.org/officeDocument/2006/relationships/oleObject" Target="../embeddings/oleObject1.bin"/><Relationship Id="rId5" Type="http://schemas.openxmlformats.org/officeDocument/2006/relationships/image" Target="../media/image4.png"/><Relationship Id="rId4" Type="http://schemas.openxmlformats.org/officeDocument/2006/relationships/image" Target="../media/image3.jpg"/><Relationship Id="rId9" Type="http://schemas.openxmlformats.org/officeDocument/2006/relationships/image" Target="../media/image6.png"/></Relationships>
</file>

<file path=ppt/slides/_rels/slide4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37.xml"/><Relationship Id="rId7" Type="http://schemas.openxmlformats.org/officeDocument/2006/relationships/image" Target="../media/image1.wmf"/><Relationship Id="rId2" Type="http://schemas.openxmlformats.org/officeDocument/2006/relationships/slideLayout" Target="../slideLayouts/slideLayout1.xml"/><Relationship Id="rId1" Type="http://schemas.openxmlformats.org/officeDocument/2006/relationships/vmlDrawing" Target="../drawings/vmlDrawing39.vml"/><Relationship Id="rId6" Type="http://schemas.openxmlformats.org/officeDocument/2006/relationships/oleObject" Target="../embeddings/oleObject1.bin"/><Relationship Id="rId5" Type="http://schemas.openxmlformats.org/officeDocument/2006/relationships/image" Target="../media/image4.png"/><Relationship Id="rId4" Type="http://schemas.openxmlformats.org/officeDocument/2006/relationships/image" Target="../media/image3.jpg"/><Relationship Id="rId9" Type="http://schemas.openxmlformats.org/officeDocument/2006/relationships/image" Target="../media/image6.png"/></Relationships>
</file>

<file path=ppt/slides/_rels/slide4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38.xml"/><Relationship Id="rId7" Type="http://schemas.openxmlformats.org/officeDocument/2006/relationships/image" Target="../media/image1.wmf"/><Relationship Id="rId2" Type="http://schemas.openxmlformats.org/officeDocument/2006/relationships/slideLayout" Target="../slideLayouts/slideLayout1.xml"/><Relationship Id="rId1" Type="http://schemas.openxmlformats.org/officeDocument/2006/relationships/vmlDrawing" Target="../drawings/vmlDrawing40.vml"/><Relationship Id="rId6" Type="http://schemas.openxmlformats.org/officeDocument/2006/relationships/oleObject" Target="../embeddings/oleObject1.bin"/><Relationship Id="rId5" Type="http://schemas.openxmlformats.org/officeDocument/2006/relationships/image" Target="../media/image4.png"/><Relationship Id="rId4" Type="http://schemas.openxmlformats.org/officeDocument/2006/relationships/image" Target="../media/image3.jpg"/><Relationship Id="rId9" Type="http://schemas.openxmlformats.org/officeDocument/2006/relationships/image" Target="../media/image6.png"/></Relationships>
</file>

<file path=ppt/slides/_rels/slide4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39.xml"/><Relationship Id="rId7" Type="http://schemas.openxmlformats.org/officeDocument/2006/relationships/image" Target="../media/image1.wmf"/><Relationship Id="rId2" Type="http://schemas.openxmlformats.org/officeDocument/2006/relationships/slideLayout" Target="../slideLayouts/slideLayout1.xml"/><Relationship Id="rId1" Type="http://schemas.openxmlformats.org/officeDocument/2006/relationships/vmlDrawing" Target="../drawings/vmlDrawing41.vml"/><Relationship Id="rId6" Type="http://schemas.openxmlformats.org/officeDocument/2006/relationships/oleObject" Target="../embeddings/oleObject1.bin"/><Relationship Id="rId5" Type="http://schemas.openxmlformats.org/officeDocument/2006/relationships/image" Target="../media/image4.png"/><Relationship Id="rId4" Type="http://schemas.openxmlformats.org/officeDocument/2006/relationships/image" Target="../media/image3.jpg"/><Relationship Id="rId9" Type="http://schemas.openxmlformats.org/officeDocument/2006/relationships/image" Target="../media/image6.png"/></Relationships>
</file>

<file path=ppt/slides/_rels/slide4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40.xml"/><Relationship Id="rId7" Type="http://schemas.openxmlformats.org/officeDocument/2006/relationships/image" Target="../media/image1.wmf"/><Relationship Id="rId2" Type="http://schemas.openxmlformats.org/officeDocument/2006/relationships/slideLayout" Target="../slideLayouts/slideLayout1.xml"/><Relationship Id="rId1" Type="http://schemas.openxmlformats.org/officeDocument/2006/relationships/vmlDrawing" Target="../drawings/vmlDrawing42.vml"/><Relationship Id="rId6" Type="http://schemas.openxmlformats.org/officeDocument/2006/relationships/oleObject" Target="../embeddings/oleObject1.bin"/><Relationship Id="rId5" Type="http://schemas.openxmlformats.org/officeDocument/2006/relationships/image" Target="../media/image4.png"/><Relationship Id="rId4" Type="http://schemas.openxmlformats.org/officeDocument/2006/relationships/image" Target="../media/image3.jpg"/><Relationship Id="rId9" Type="http://schemas.openxmlformats.org/officeDocument/2006/relationships/image" Target="../media/image6.png"/></Relationships>
</file>

<file path=ppt/slides/_rels/slide4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41.xml"/><Relationship Id="rId7" Type="http://schemas.openxmlformats.org/officeDocument/2006/relationships/image" Target="../media/image1.wmf"/><Relationship Id="rId2" Type="http://schemas.openxmlformats.org/officeDocument/2006/relationships/slideLayout" Target="../slideLayouts/slideLayout1.xml"/><Relationship Id="rId1" Type="http://schemas.openxmlformats.org/officeDocument/2006/relationships/vmlDrawing" Target="../drawings/vmlDrawing43.vml"/><Relationship Id="rId6" Type="http://schemas.openxmlformats.org/officeDocument/2006/relationships/oleObject" Target="../embeddings/oleObject1.bin"/><Relationship Id="rId5" Type="http://schemas.openxmlformats.org/officeDocument/2006/relationships/image" Target="../media/image4.png"/><Relationship Id="rId4" Type="http://schemas.openxmlformats.org/officeDocument/2006/relationships/image" Target="../media/image3.jpg"/><Relationship Id="rId9" Type="http://schemas.openxmlformats.org/officeDocument/2006/relationships/image" Target="../media/image6.png"/></Relationships>
</file>

<file path=ppt/slides/_rels/slide4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42.xml"/><Relationship Id="rId7" Type="http://schemas.openxmlformats.org/officeDocument/2006/relationships/image" Target="../media/image1.wmf"/><Relationship Id="rId2" Type="http://schemas.openxmlformats.org/officeDocument/2006/relationships/slideLayout" Target="../slideLayouts/slideLayout1.xml"/><Relationship Id="rId1" Type="http://schemas.openxmlformats.org/officeDocument/2006/relationships/vmlDrawing" Target="../drawings/vmlDrawing44.vml"/><Relationship Id="rId6" Type="http://schemas.openxmlformats.org/officeDocument/2006/relationships/oleObject" Target="../embeddings/oleObject1.bin"/><Relationship Id="rId5" Type="http://schemas.openxmlformats.org/officeDocument/2006/relationships/image" Target="../media/image4.png"/><Relationship Id="rId10" Type="http://schemas.openxmlformats.org/officeDocument/2006/relationships/image" Target="../media/image30.PNG"/><Relationship Id="rId4" Type="http://schemas.openxmlformats.org/officeDocument/2006/relationships/image" Target="../media/image3.jpg"/><Relationship Id="rId9" Type="http://schemas.openxmlformats.org/officeDocument/2006/relationships/image" Target="../media/image6.png"/></Relationships>
</file>

<file path=ppt/slides/_rels/slide4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43.xml"/><Relationship Id="rId7" Type="http://schemas.openxmlformats.org/officeDocument/2006/relationships/image" Target="../media/image1.wmf"/><Relationship Id="rId2" Type="http://schemas.openxmlformats.org/officeDocument/2006/relationships/slideLayout" Target="../slideLayouts/slideLayout1.xml"/><Relationship Id="rId1" Type="http://schemas.openxmlformats.org/officeDocument/2006/relationships/vmlDrawing" Target="../drawings/vmlDrawing45.vml"/><Relationship Id="rId6" Type="http://schemas.openxmlformats.org/officeDocument/2006/relationships/oleObject" Target="../embeddings/oleObject1.bin"/><Relationship Id="rId5" Type="http://schemas.openxmlformats.org/officeDocument/2006/relationships/image" Target="../media/image4.png"/><Relationship Id="rId4" Type="http://schemas.openxmlformats.org/officeDocument/2006/relationships/image" Target="../media/image3.jpg"/><Relationship Id="rId9" Type="http://schemas.openxmlformats.org/officeDocument/2006/relationships/image" Target="../media/image6.png"/></Relationships>
</file>

<file path=ppt/slides/_rels/slide4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44.xml"/><Relationship Id="rId7" Type="http://schemas.openxmlformats.org/officeDocument/2006/relationships/image" Target="../media/image1.wmf"/><Relationship Id="rId2" Type="http://schemas.openxmlformats.org/officeDocument/2006/relationships/slideLayout" Target="../slideLayouts/slideLayout1.xml"/><Relationship Id="rId1" Type="http://schemas.openxmlformats.org/officeDocument/2006/relationships/vmlDrawing" Target="../drawings/vmlDrawing46.vml"/><Relationship Id="rId6" Type="http://schemas.openxmlformats.org/officeDocument/2006/relationships/oleObject" Target="../embeddings/oleObject1.bin"/><Relationship Id="rId5" Type="http://schemas.openxmlformats.org/officeDocument/2006/relationships/image" Target="../media/image4.png"/><Relationship Id="rId10" Type="http://schemas.openxmlformats.org/officeDocument/2006/relationships/image" Target="../media/image31.jpg"/><Relationship Id="rId4" Type="http://schemas.openxmlformats.org/officeDocument/2006/relationships/image" Target="../media/image3.jpg"/><Relationship Id="rId9" Type="http://schemas.openxmlformats.org/officeDocument/2006/relationships/image" Target="../media/image6.png"/></Relationships>
</file>

<file path=ppt/slides/_rels/slide4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5.xml"/><Relationship Id="rId7" Type="http://schemas.openxmlformats.org/officeDocument/2006/relationships/image" Target="../media/image1.wmf"/><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oleObject" Target="../embeddings/oleObject1.bin"/><Relationship Id="rId5" Type="http://schemas.openxmlformats.org/officeDocument/2006/relationships/image" Target="../media/image4.png"/><Relationship Id="rId10" Type="http://schemas.openxmlformats.org/officeDocument/2006/relationships/image" Target="../media/image10.PNG"/><Relationship Id="rId4" Type="http://schemas.openxmlformats.org/officeDocument/2006/relationships/image" Target="../media/image3.jpg"/><Relationship Id="rId9" Type="http://schemas.openxmlformats.org/officeDocument/2006/relationships/image" Target="../media/image6.png"/></Relationships>
</file>

<file path=ppt/slides/_rels/slide5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45.xml"/><Relationship Id="rId7" Type="http://schemas.openxmlformats.org/officeDocument/2006/relationships/image" Target="../media/image1.wmf"/><Relationship Id="rId2" Type="http://schemas.openxmlformats.org/officeDocument/2006/relationships/slideLayout" Target="../slideLayouts/slideLayout1.xml"/><Relationship Id="rId1" Type="http://schemas.openxmlformats.org/officeDocument/2006/relationships/vmlDrawing" Target="../drawings/vmlDrawing47.vml"/><Relationship Id="rId6" Type="http://schemas.openxmlformats.org/officeDocument/2006/relationships/oleObject" Target="../embeddings/oleObject1.bin"/><Relationship Id="rId5" Type="http://schemas.openxmlformats.org/officeDocument/2006/relationships/image" Target="../media/image4.png"/><Relationship Id="rId4" Type="http://schemas.openxmlformats.org/officeDocument/2006/relationships/image" Target="../media/image3.jpg"/><Relationship Id="rId9" Type="http://schemas.openxmlformats.org/officeDocument/2006/relationships/image" Target="../media/image6.png"/></Relationships>
</file>

<file path=ppt/slides/_rels/slide5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46.xml"/><Relationship Id="rId7" Type="http://schemas.openxmlformats.org/officeDocument/2006/relationships/image" Target="../media/image1.wmf"/><Relationship Id="rId2" Type="http://schemas.openxmlformats.org/officeDocument/2006/relationships/slideLayout" Target="../slideLayouts/slideLayout1.xml"/><Relationship Id="rId1" Type="http://schemas.openxmlformats.org/officeDocument/2006/relationships/vmlDrawing" Target="../drawings/vmlDrawing48.vml"/><Relationship Id="rId6" Type="http://schemas.openxmlformats.org/officeDocument/2006/relationships/oleObject" Target="../embeddings/oleObject1.bin"/><Relationship Id="rId5" Type="http://schemas.openxmlformats.org/officeDocument/2006/relationships/image" Target="../media/image4.png"/><Relationship Id="rId10" Type="http://schemas.openxmlformats.org/officeDocument/2006/relationships/image" Target="../media/image33.jpg"/><Relationship Id="rId4" Type="http://schemas.openxmlformats.org/officeDocument/2006/relationships/image" Target="../media/image3.jpg"/><Relationship Id="rId9" Type="http://schemas.openxmlformats.org/officeDocument/2006/relationships/image" Target="../media/image6.png"/></Relationships>
</file>

<file path=ppt/slides/_rels/slide5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47.xml"/><Relationship Id="rId7" Type="http://schemas.openxmlformats.org/officeDocument/2006/relationships/image" Target="../media/image1.wmf"/><Relationship Id="rId2" Type="http://schemas.openxmlformats.org/officeDocument/2006/relationships/slideLayout" Target="../slideLayouts/slideLayout1.xml"/><Relationship Id="rId1" Type="http://schemas.openxmlformats.org/officeDocument/2006/relationships/vmlDrawing" Target="../drawings/vmlDrawing49.vml"/><Relationship Id="rId6" Type="http://schemas.openxmlformats.org/officeDocument/2006/relationships/oleObject" Target="../embeddings/oleObject1.bin"/><Relationship Id="rId5" Type="http://schemas.openxmlformats.org/officeDocument/2006/relationships/image" Target="../media/image4.png"/><Relationship Id="rId10" Type="http://schemas.openxmlformats.org/officeDocument/2006/relationships/image" Target="../media/image34.jpeg"/><Relationship Id="rId4" Type="http://schemas.openxmlformats.org/officeDocument/2006/relationships/image" Target="../media/image3.jpg"/><Relationship Id="rId9" Type="http://schemas.openxmlformats.org/officeDocument/2006/relationships/image" Target="../media/image6.png"/></Relationships>
</file>

<file path=ppt/slides/_rels/slide53.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notesSlide" Target="../notesSlides/notesSlide48.xml"/><Relationship Id="rId7"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50.vml"/><Relationship Id="rId6" Type="http://schemas.openxmlformats.org/officeDocument/2006/relationships/image" Target="../media/image4.png"/><Relationship Id="rId5" Type="http://schemas.openxmlformats.org/officeDocument/2006/relationships/image" Target="../media/image3.jpg"/><Relationship Id="rId10" Type="http://schemas.openxmlformats.org/officeDocument/2006/relationships/image" Target="../media/image6.png"/><Relationship Id="rId4" Type="http://schemas.openxmlformats.org/officeDocument/2006/relationships/image" Target="../media/image2.jpeg"/><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notesSlide" Target="../notesSlides/notesSlide7.xml"/><Relationship Id="rId7"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4.png"/><Relationship Id="rId5" Type="http://schemas.openxmlformats.org/officeDocument/2006/relationships/image" Target="../media/image3.jpg"/><Relationship Id="rId10" Type="http://schemas.openxmlformats.org/officeDocument/2006/relationships/image" Target="../media/image6.png"/><Relationship Id="rId4" Type="http://schemas.openxmlformats.org/officeDocument/2006/relationships/image" Target="../media/image2.jpeg"/><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notesSlide" Target="../notesSlides/notesSlide8.xml"/><Relationship Id="rId7"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4.png"/><Relationship Id="rId5" Type="http://schemas.openxmlformats.org/officeDocument/2006/relationships/image" Target="../media/image3.jpg"/><Relationship Id="rId10" Type="http://schemas.openxmlformats.org/officeDocument/2006/relationships/image" Target="../media/image6.png"/><Relationship Id="rId4" Type="http://schemas.openxmlformats.org/officeDocument/2006/relationships/image" Target="../media/image2.jpeg"/><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notesSlide" Target="../notesSlides/notesSlide9.xml"/><Relationship Id="rId7"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image" Target="../media/image4.png"/><Relationship Id="rId5" Type="http://schemas.openxmlformats.org/officeDocument/2006/relationships/image" Target="../media/image3.jpg"/><Relationship Id="rId10" Type="http://schemas.openxmlformats.org/officeDocument/2006/relationships/image" Target="../media/image6.png"/><Relationship Id="rId4" Type="http://schemas.openxmlformats.org/officeDocument/2006/relationships/image" Target="../media/image2.jpe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130425"/>
            <a:ext cx="9036496" cy="4697149"/>
          </a:xfrm>
          <a:prstGeom prst="rect">
            <a:avLst/>
          </a:prstGeom>
        </p:spPr>
      </p:pic>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52864" y="576748"/>
            <a:ext cx="2847975" cy="1514475"/>
          </a:xfrm>
          <a:prstGeom prst="rect">
            <a:avLst/>
          </a:prstGeom>
        </p:spPr>
      </p:pic>
      <p:pic>
        <p:nvPicPr>
          <p:cNvPr id="1026" name="Picture 2" descr="logo_quadri_ss_filet-basse.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568" y="487523"/>
            <a:ext cx="2627784" cy="172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8" name="Objet 7"/>
          <p:cNvGraphicFramePr>
            <a:graphicFrameLocks noChangeAspect="1"/>
          </p:cNvGraphicFramePr>
          <p:nvPr>
            <p:extLst/>
          </p:nvPr>
        </p:nvGraphicFramePr>
        <p:xfrm>
          <a:off x="3275856" y="106819"/>
          <a:ext cx="1008112" cy="900113"/>
        </p:xfrm>
        <a:graphic>
          <a:graphicData uri="http://schemas.openxmlformats.org/presentationml/2006/ole">
            <mc:AlternateContent xmlns:mc="http://schemas.openxmlformats.org/markup-compatibility/2006">
              <mc:Choice xmlns:v="urn:schemas-microsoft-com:vml" Requires="v">
                <p:oleObj spid="_x0000_s68635" name="Picture" r:id="rId7" imgW="670560" imgH="1028700" progId="Word.Picture.8">
                  <p:embed/>
                </p:oleObj>
              </mc:Choice>
              <mc:Fallback>
                <p:oleObj name="Picture" r:id="rId7" imgW="670560" imgH="1028700" progId="Word.Picture.8">
                  <p:embed/>
                  <p:pic>
                    <p:nvPicPr>
                      <p:cNvPr id="8" name="Obje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5856" y="106819"/>
                        <a:ext cx="1008112" cy="900113"/>
                      </a:xfrm>
                      <a:prstGeom prst="rect">
                        <a:avLst/>
                      </a:prstGeom>
                      <a:noFill/>
                    </p:spPr>
                  </p:pic>
                </p:oleObj>
              </mc:Fallback>
            </mc:AlternateContent>
          </a:graphicData>
        </a:graphic>
      </p:graphicFrame>
      <p:pic>
        <p:nvPicPr>
          <p:cNvPr id="11" name="Imag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06777" y="1155903"/>
            <a:ext cx="1829720" cy="844486"/>
          </a:xfrm>
          <a:prstGeom prst="rect">
            <a:avLst/>
          </a:prstGeom>
        </p:spPr>
      </p:pic>
      <p:pic>
        <p:nvPicPr>
          <p:cNvPr id="12" name="Image 11">
            <a:extLst>
              <a:ext uri="{FF2B5EF4-FFF2-40B4-BE49-F238E27FC236}">
                <a16:creationId xmlns:a16="http://schemas.microsoft.com/office/drawing/2014/main" id="{6B95003D-F22F-4994-BFA4-D005B552F9C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69734" y="64955"/>
            <a:ext cx="1829720" cy="972659"/>
          </a:xfrm>
          <a:prstGeom prst="rect">
            <a:avLst/>
          </a:prstGeom>
        </p:spPr>
      </p:pic>
      <p:sp>
        <p:nvSpPr>
          <p:cNvPr id="6" name="ZoneTexte 5">
            <a:extLst>
              <a:ext uri="{FF2B5EF4-FFF2-40B4-BE49-F238E27FC236}">
                <a16:creationId xmlns:a16="http://schemas.microsoft.com/office/drawing/2014/main" id="{D6029140-CB19-4E4D-B73E-5C1522AFCBDD}"/>
              </a:ext>
            </a:extLst>
          </p:cNvPr>
          <p:cNvSpPr txBox="1"/>
          <p:nvPr/>
        </p:nvSpPr>
        <p:spPr>
          <a:xfrm>
            <a:off x="0" y="2208829"/>
            <a:ext cx="6228184" cy="1446550"/>
          </a:xfrm>
          <a:prstGeom prst="rect">
            <a:avLst/>
          </a:prstGeom>
          <a:noFill/>
        </p:spPr>
        <p:txBody>
          <a:bodyPr wrap="square" rtlCol="0">
            <a:spAutoFit/>
          </a:bodyPr>
          <a:lstStyle/>
          <a:p>
            <a:pPr algn="ctr"/>
            <a:r>
              <a:rPr lang="fr-FR" sz="4400" dirty="0">
                <a:latin typeface="Bodoni MT Black" panose="02070A03080606020203" pitchFamily="18" charset="0"/>
              </a:rPr>
              <a:t>Assemblée Générale </a:t>
            </a:r>
          </a:p>
          <a:p>
            <a:pPr algn="ctr"/>
            <a:r>
              <a:rPr lang="fr-FR" sz="4400" dirty="0">
                <a:latin typeface="Bodoni MT Black" panose="02070A03080606020203" pitchFamily="18" charset="0"/>
              </a:rPr>
              <a:t>8 novembre 2017</a:t>
            </a:r>
          </a:p>
        </p:txBody>
      </p:sp>
    </p:spTree>
    <p:extLst>
      <p:ext uri="{BB962C8B-B14F-4D97-AF65-F5344CB8AC3E}">
        <p14:creationId xmlns:p14="http://schemas.microsoft.com/office/powerpoint/2010/main" val="9652569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130425"/>
            <a:ext cx="9036496" cy="4697149"/>
          </a:xfrm>
          <a:prstGeom prst="rect">
            <a:avLst/>
          </a:prstGeom>
        </p:spPr>
      </p:pic>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8012" y="694354"/>
            <a:ext cx="2847975" cy="1514475"/>
          </a:xfrm>
          <a:prstGeom prst="rect">
            <a:avLst/>
          </a:prstGeom>
        </p:spPr>
      </p:pic>
      <p:pic>
        <p:nvPicPr>
          <p:cNvPr id="1026" name="Picture 2" descr="logo_quadri_ss_filet-basse.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568" y="487523"/>
            <a:ext cx="2627784" cy="172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8" name="Objet 7"/>
          <p:cNvGraphicFramePr>
            <a:graphicFrameLocks noChangeAspect="1"/>
          </p:cNvGraphicFramePr>
          <p:nvPr>
            <p:extLst/>
          </p:nvPr>
        </p:nvGraphicFramePr>
        <p:xfrm>
          <a:off x="3275856" y="106819"/>
          <a:ext cx="1008112" cy="900113"/>
        </p:xfrm>
        <a:graphic>
          <a:graphicData uri="http://schemas.openxmlformats.org/presentationml/2006/ole">
            <mc:AlternateContent xmlns:mc="http://schemas.openxmlformats.org/markup-compatibility/2006">
              <mc:Choice xmlns:v="urn:schemas-microsoft-com:vml" Requires="v">
                <p:oleObj spid="_x0000_s59456" name="Picture" r:id="rId7" imgW="670560" imgH="1028700" progId="Word.Picture.8">
                  <p:embed/>
                </p:oleObj>
              </mc:Choice>
              <mc:Fallback>
                <p:oleObj name="Picture" r:id="rId7" imgW="670560" imgH="1028700" progId="Word.Picture.8">
                  <p:embed/>
                  <p:pic>
                    <p:nvPicPr>
                      <p:cNvPr id="8" name="Obje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5856" y="106819"/>
                        <a:ext cx="1008112" cy="900113"/>
                      </a:xfrm>
                      <a:prstGeom prst="rect">
                        <a:avLst/>
                      </a:prstGeom>
                      <a:noFill/>
                    </p:spPr>
                  </p:pic>
                </p:oleObj>
              </mc:Fallback>
            </mc:AlternateContent>
          </a:graphicData>
        </a:graphic>
      </p:graphicFrame>
      <p:pic>
        <p:nvPicPr>
          <p:cNvPr id="11" name="Imag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14280" y="1191320"/>
            <a:ext cx="1829720" cy="844486"/>
          </a:xfrm>
          <a:prstGeom prst="rect">
            <a:avLst/>
          </a:prstGeom>
        </p:spPr>
      </p:pic>
      <p:graphicFrame>
        <p:nvGraphicFramePr>
          <p:cNvPr id="13" name="Tableau 12">
            <a:extLst>
              <a:ext uri="{FF2B5EF4-FFF2-40B4-BE49-F238E27FC236}">
                <a16:creationId xmlns:a16="http://schemas.microsoft.com/office/drawing/2014/main" id="{1CC41C38-F2ED-4AB3-BF06-1E46938C4CD6}"/>
              </a:ext>
            </a:extLst>
          </p:cNvPr>
          <p:cNvGraphicFramePr>
            <a:graphicFrameLocks noGrp="1"/>
          </p:cNvGraphicFramePr>
          <p:nvPr>
            <p:extLst>
              <p:ext uri="{D42A27DB-BD31-4B8C-83A1-F6EECF244321}">
                <p14:modId xmlns:p14="http://schemas.microsoft.com/office/powerpoint/2010/main" val="1618915142"/>
              </p:ext>
            </p:extLst>
          </p:nvPr>
        </p:nvGraphicFramePr>
        <p:xfrm>
          <a:off x="299464" y="2596827"/>
          <a:ext cx="8568952" cy="3784123"/>
        </p:xfrm>
        <a:graphic>
          <a:graphicData uri="http://schemas.openxmlformats.org/drawingml/2006/table">
            <a:tbl>
              <a:tblPr firstRow="1" firstCol="1" bandRow="1" bandCol="1">
                <a:tableStyleId>{5C22544A-7EE6-4342-B048-85BDC9FD1C3A}</a:tableStyleId>
              </a:tblPr>
              <a:tblGrid>
                <a:gridCol w="2142238">
                  <a:extLst>
                    <a:ext uri="{9D8B030D-6E8A-4147-A177-3AD203B41FA5}">
                      <a16:colId xmlns:a16="http://schemas.microsoft.com/office/drawing/2014/main" val="3454364650"/>
                    </a:ext>
                  </a:extLst>
                </a:gridCol>
                <a:gridCol w="2142238">
                  <a:extLst>
                    <a:ext uri="{9D8B030D-6E8A-4147-A177-3AD203B41FA5}">
                      <a16:colId xmlns:a16="http://schemas.microsoft.com/office/drawing/2014/main" val="3855213910"/>
                    </a:ext>
                  </a:extLst>
                </a:gridCol>
                <a:gridCol w="2141984">
                  <a:extLst>
                    <a:ext uri="{9D8B030D-6E8A-4147-A177-3AD203B41FA5}">
                      <a16:colId xmlns:a16="http://schemas.microsoft.com/office/drawing/2014/main" val="3711751070"/>
                    </a:ext>
                  </a:extLst>
                </a:gridCol>
                <a:gridCol w="2142492">
                  <a:extLst>
                    <a:ext uri="{9D8B030D-6E8A-4147-A177-3AD203B41FA5}">
                      <a16:colId xmlns:a16="http://schemas.microsoft.com/office/drawing/2014/main" val="3443610668"/>
                    </a:ext>
                  </a:extLst>
                </a:gridCol>
              </a:tblGrid>
              <a:tr h="239218">
                <a:tc>
                  <a:txBody>
                    <a:bodyPr/>
                    <a:lstStyle/>
                    <a:p>
                      <a:endParaRPr lang="fr-FR" dirty="0"/>
                    </a:p>
                  </a:txBody>
                  <a:tcPr>
                    <a:solidFill>
                      <a:schemeClr val="bg1"/>
                    </a:solidFill>
                  </a:tcPr>
                </a:tc>
                <a:tc>
                  <a:txBody>
                    <a:bodyPr/>
                    <a:lstStyle/>
                    <a:p>
                      <a:pPr algn="ctr" fontAlgn="ctr"/>
                      <a:r>
                        <a:rPr lang="fr-FR" sz="2000" u="none" strike="noStrike" dirty="0">
                          <a:effectLst/>
                        </a:rPr>
                        <a:t>VELO BALADE</a:t>
                      </a:r>
                      <a:endParaRPr lang="fr-FR" sz="2000" b="0" i="0" u="none" strike="noStrike" dirty="0">
                        <a:solidFill>
                          <a:srgbClr val="FFFF00"/>
                        </a:solidFill>
                        <a:effectLst/>
                        <a:latin typeface="Calibri" panose="020F0502020204030204" pitchFamily="34" charset="0"/>
                      </a:endParaRPr>
                    </a:p>
                  </a:txBody>
                  <a:tcPr marL="9525" marR="9525" marT="9525" marB="0" anchor="ctr">
                    <a:solidFill>
                      <a:srgbClr val="00B050"/>
                    </a:solidFill>
                  </a:tcPr>
                </a:tc>
                <a:tc>
                  <a:txBody>
                    <a:bodyPr/>
                    <a:lstStyle/>
                    <a:p>
                      <a:pPr algn="ctr" fontAlgn="ctr"/>
                      <a:r>
                        <a:rPr lang="fr-FR" sz="2000" u="none" strike="noStrike" dirty="0">
                          <a:effectLst/>
                        </a:rPr>
                        <a:t>VELO RANDO</a:t>
                      </a:r>
                      <a:endParaRPr lang="fr-FR" sz="2000" b="0" i="0" u="none" strike="noStrike" dirty="0">
                        <a:solidFill>
                          <a:srgbClr val="FFFF00"/>
                        </a:solidFill>
                        <a:effectLst/>
                        <a:latin typeface="Calibri" panose="020F0502020204030204" pitchFamily="34" charset="0"/>
                      </a:endParaRPr>
                    </a:p>
                  </a:txBody>
                  <a:tcPr marL="9525" marR="9525" marT="9525" marB="0" anchor="ctr">
                    <a:solidFill>
                      <a:schemeClr val="tx2">
                        <a:lumMod val="60000"/>
                        <a:lumOff val="40000"/>
                      </a:schemeClr>
                    </a:solidFill>
                  </a:tcPr>
                </a:tc>
                <a:tc>
                  <a:txBody>
                    <a:bodyPr/>
                    <a:lstStyle/>
                    <a:p>
                      <a:pPr algn="ctr" fontAlgn="ctr"/>
                      <a:r>
                        <a:rPr lang="fr-FR" sz="2000" u="none" strike="noStrike" dirty="0">
                          <a:effectLst/>
                        </a:rPr>
                        <a:t>VELO SPORT</a:t>
                      </a:r>
                      <a:endParaRPr lang="fr-FR" sz="2000" b="0" i="0" u="none" strike="noStrike" dirty="0">
                        <a:solidFill>
                          <a:srgbClr val="FFFF00"/>
                        </a:solidFill>
                        <a:effectLst/>
                        <a:latin typeface="Calibri" panose="020F0502020204030204" pitchFamily="34" charset="0"/>
                      </a:endParaRPr>
                    </a:p>
                  </a:txBody>
                  <a:tcPr marL="9525" marR="9525" marT="9525" marB="0" anchor="ctr">
                    <a:solidFill>
                      <a:srgbClr val="FF0000"/>
                    </a:solidFill>
                  </a:tcPr>
                </a:tc>
                <a:extLst>
                  <a:ext uri="{0D108BD9-81ED-4DB2-BD59-A6C34878D82A}">
                    <a16:rowId xmlns:a16="http://schemas.microsoft.com/office/drawing/2014/main" val="2606758064"/>
                  </a:ext>
                </a:extLst>
              </a:tr>
              <a:tr h="1288444">
                <a:tc>
                  <a:txBody>
                    <a:bodyPr/>
                    <a:lstStyle/>
                    <a:p>
                      <a:pPr algn="ctr" fontAlgn="ctr"/>
                      <a:r>
                        <a:rPr lang="fr-FR" sz="2000" b="1" i="0" u="none" strike="noStrike" dirty="0">
                          <a:solidFill>
                            <a:srgbClr val="000000"/>
                          </a:solidFill>
                          <a:effectLst/>
                          <a:latin typeface="Calibri" panose="020F0502020204030204" pitchFamily="34" charset="0"/>
                        </a:rPr>
                        <a:t>AUTO-QUESTIONNAIRE</a:t>
                      </a:r>
                    </a:p>
                  </a:txBody>
                  <a:tcPr marL="9525" marR="9525" marT="9525" marB="0" anchor="ctr">
                    <a:solidFill>
                      <a:schemeClr val="tx2">
                        <a:lumMod val="20000"/>
                        <a:lumOff val="80000"/>
                      </a:schemeClr>
                    </a:solidFill>
                  </a:tcPr>
                </a:tc>
                <a:tc>
                  <a:txBody>
                    <a:bodyPr/>
                    <a:lstStyle/>
                    <a:p>
                      <a:pPr algn="ctr"/>
                      <a:endParaRPr lang="fr-FR" dirty="0"/>
                    </a:p>
                  </a:txBody>
                  <a:tcPr anchor="ctr"/>
                </a:tc>
                <a:tc>
                  <a:txBody>
                    <a:bodyPr/>
                    <a:lstStyle/>
                    <a:p>
                      <a:pPr algn="ctr" fontAlgn="ctr"/>
                      <a:r>
                        <a:rPr lang="fr-FR" sz="2400" b="1" i="0" u="none" strike="noStrike" dirty="0">
                          <a:solidFill>
                            <a:srgbClr val="C00000"/>
                          </a:solidFill>
                          <a:effectLst/>
                          <a:latin typeface="Calibri" panose="020F0502020204030204" pitchFamily="34" charset="0"/>
                        </a:rPr>
                        <a:t>LES 4 ANNEES I</a:t>
                      </a:r>
                      <a:r>
                        <a:rPr lang="fr-FR" sz="2300" b="1" i="0" u="none" strike="noStrike" dirty="0">
                          <a:solidFill>
                            <a:srgbClr val="C00000"/>
                          </a:solidFill>
                          <a:effectLst/>
                          <a:latin typeface="Calibri" panose="020F0502020204030204" pitchFamily="34" charset="0"/>
                        </a:rPr>
                        <a:t>NTERMEDIAIRE</a:t>
                      </a:r>
                      <a:r>
                        <a:rPr lang="fr-FR" sz="2400" b="1" i="0" u="none" strike="noStrike" dirty="0">
                          <a:solidFill>
                            <a:srgbClr val="C00000"/>
                          </a:solidFill>
                          <a:effectLst/>
                          <a:latin typeface="Calibri" panose="020F0502020204030204" pitchFamily="34" charset="0"/>
                        </a:rPr>
                        <a:t>S</a:t>
                      </a:r>
                    </a:p>
                  </a:txBody>
                  <a:tcPr marL="9525" marR="9525" marT="9525" marB="0" anchor="ctr"/>
                </a:tc>
                <a:tc>
                  <a:txBody>
                    <a:bodyPr/>
                    <a:lstStyle/>
                    <a:p>
                      <a:pPr algn="ctr"/>
                      <a:endParaRPr lang="fr-FR" sz="2400" b="1" dirty="0"/>
                    </a:p>
                  </a:txBody>
                  <a:tcPr anchor="ctr"/>
                </a:tc>
                <a:extLst>
                  <a:ext uri="{0D108BD9-81ED-4DB2-BD59-A6C34878D82A}">
                    <a16:rowId xmlns:a16="http://schemas.microsoft.com/office/drawing/2014/main" val="604392287"/>
                  </a:ext>
                </a:extLst>
              </a:tr>
              <a:tr h="761468">
                <a:tc>
                  <a:txBody>
                    <a:bodyPr/>
                    <a:lstStyle/>
                    <a:p>
                      <a:pPr algn="ctr" fontAlgn="ctr"/>
                      <a:r>
                        <a:rPr lang="fr-FR" sz="2000" b="1" i="0" u="none" strike="noStrike" dirty="0">
                          <a:solidFill>
                            <a:srgbClr val="000000"/>
                          </a:solidFill>
                          <a:effectLst/>
                          <a:latin typeface="Calibri" panose="020F0502020204030204" pitchFamily="34" charset="0"/>
                        </a:rPr>
                        <a:t>RESPONSABILITE</a:t>
                      </a:r>
                    </a:p>
                  </a:txBody>
                  <a:tcPr marL="9525" marR="9525" marT="9525" marB="0" anchor="ctr">
                    <a:solidFill>
                      <a:schemeClr val="bg1">
                        <a:lumMod val="95000"/>
                      </a:schemeClr>
                    </a:solidFill>
                  </a:tcPr>
                </a:tc>
                <a:tc>
                  <a:txBody>
                    <a:bodyPr/>
                    <a:lstStyle/>
                    <a:p>
                      <a:pPr algn="ctr" fontAlgn="ctr"/>
                      <a:endParaRPr lang="fr-FR" sz="1800" b="0" i="0" u="none" strike="noStrike" dirty="0">
                        <a:solidFill>
                          <a:srgbClr val="C00000"/>
                        </a:solidFill>
                        <a:effectLst/>
                        <a:latin typeface="Calibri" panose="020F0502020204030204" pitchFamily="34" charset="0"/>
                      </a:endParaRPr>
                    </a:p>
                  </a:txBody>
                  <a:tcPr marL="9525" marR="9525" marT="9525" marB="0" anchor="ctr">
                    <a:solidFill>
                      <a:schemeClr val="bg2"/>
                    </a:solidFill>
                  </a:tcPr>
                </a:tc>
                <a:tc>
                  <a:txBody>
                    <a:bodyPr/>
                    <a:lstStyle/>
                    <a:p>
                      <a:pPr algn="ctr" fontAlgn="ctr"/>
                      <a:r>
                        <a:rPr lang="fr-FR" sz="2800" b="1" i="0" u="none" strike="noStrike" dirty="0">
                          <a:solidFill>
                            <a:srgbClr val="0070C0"/>
                          </a:solidFill>
                          <a:effectLst/>
                          <a:latin typeface="Calibri" panose="020F0502020204030204" pitchFamily="34" charset="0"/>
                        </a:rPr>
                        <a:t>L’ADHERENT</a:t>
                      </a:r>
                    </a:p>
                  </a:txBody>
                  <a:tcPr marL="9525" marR="9525" marT="9525" marB="0" anchor="ctr"/>
                </a:tc>
                <a:tc>
                  <a:txBody>
                    <a:bodyPr/>
                    <a:lstStyle/>
                    <a:p>
                      <a:pPr algn="ctr" fontAlgn="ctr"/>
                      <a:endParaRPr lang="fr-FR" sz="2800" b="0" i="0" u="none" strike="noStrike" dirty="0">
                        <a:solidFill>
                          <a:srgbClr val="C00000"/>
                        </a:solidFill>
                        <a:effectLst/>
                        <a:latin typeface="Calibri" panose="020F050202020403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3732297740"/>
                  </a:ext>
                </a:extLst>
              </a:tr>
              <a:tr h="1368451">
                <a:tc>
                  <a:txBody>
                    <a:bodyPr/>
                    <a:lstStyle/>
                    <a:p>
                      <a:pPr algn="ctr" fontAlgn="ctr"/>
                      <a:r>
                        <a:rPr lang="fr-FR" sz="2000" b="1" i="0" u="none" strike="noStrike" dirty="0">
                          <a:solidFill>
                            <a:srgbClr val="000000"/>
                          </a:solidFill>
                          <a:effectLst/>
                          <a:latin typeface="Calibri" panose="020F0502020204030204" pitchFamily="34" charset="0"/>
                        </a:rPr>
                        <a:t>CONSERVATION DU DOCUMENT</a:t>
                      </a:r>
                    </a:p>
                  </a:txBody>
                  <a:tcPr marL="9525" marR="9525" marT="9525" marB="0" anchor="ctr">
                    <a:solidFill>
                      <a:schemeClr val="tx2">
                        <a:lumMod val="20000"/>
                        <a:lumOff val="80000"/>
                      </a:schemeClr>
                    </a:solidFill>
                  </a:tcPr>
                </a:tc>
                <a:tc>
                  <a:txBody>
                    <a:bodyPr/>
                    <a:lstStyle/>
                    <a:p>
                      <a:pPr algn="ctr" fontAlgn="ctr"/>
                      <a:endParaRPr lang="fr-FR" sz="1800" b="0" i="0" u="none" strike="noStrike" dirty="0">
                        <a:solidFill>
                          <a:srgbClr val="FFFF00"/>
                        </a:solidFill>
                        <a:effectLst/>
                        <a:latin typeface="Calibri" panose="020F0502020204030204" pitchFamily="34" charset="0"/>
                      </a:endParaRPr>
                    </a:p>
                  </a:txBody>
                  <a:tcPr marL="9525" marR="9525" marT="9525" marB="0" anchor="ctr">
                    <a:solidFill>
                      <a:schemeClr val="tx2">
                        <a:lumMod val="20000"/>
                        <a:lumOff val="80000"/>
                      </a:schemeClr>
                    </a:solidFill>
                  </a:tcPr>
                </a:tc>
                <a:tc>
                  <a:txBody>
                    <a:bodyPr/>
                    <a:lstStyle/>
                    <a:p>
                      <a:pPr algn="ctr" fontAlgn="ctr"/>
                      <a:r>
                        <a:rPr lang="fr-FR" sz="2400" b="1" i="0" u="none" strike="noStrike" dirty="0">
                          <a:solidFill>
                            <a:srgbClr val="FFFF00"/>
                          </a:solidFill>
                          <a:effectLst/>
                          <a:latin typeface="Calibri" panose="020F0502020204030204" pitchFamily="34" charset="0"/>
                        </a:rPr>
                        <a:t>L’ADHERENT</a:t>
                      </a:r>
                    </a:p>
                  </a:txBody>
                  <a:tcPr marL="9525" marR="9525" marT="9525" marB="0" anchor="ctr">
                    <a:gradFill>
                      <a:gsLst>
                        <a:gs pos="95000">
                          <a:srgbClr val="FF0000"/>
                        </a:gs>
                        <a:gs pos="23000">
                          <a:schemeClr val="tx1"/>
                        </a:gs>
                        <a:gs pos="96000">
                          <a:srgbClr val="00B050"/>
                        </a:gs>
                        <a:gs pos="56000">
                          <a:schemeClr val="accent1">
                            <a:lumMod val="45000"/>
                            <a:lumOff val="55000"/>
                          </a:schemeClr>
                        </a:gs>
                        <a:gs pos="57000">
                          <a:schemeClr val="accent1">
                            <a:lumMod val="45000"/>
                            <a:lumOff val="55000"/>
                          </a:schemeClr>
                        </a:gs>
                        <a:gs pos="57000">
                          <a:schemeClr val="accent3">
                            <a:lumMod val="50000"/>
                          </a:schemeClr>
                        </a:gs>
                      </a:gsLst>
                      <a:lin ang="5400000" scaled="1"/>
                    </a:gra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fr-FR" sz="2000" b="1" i="0" u="none" strike="noStrike" dirty="0">
                        <a:solidFill>
                          <a:schemeClr val="tx1"/>
                        </a:solidFill>
                        <a:effectLst/>
                        <a:latin typeface="Calibri" panose="020F0502020204030204" pitchFamily="34"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endParaRPr lang="fr-FR" sz="2000" b="1" i="0" u="none" strike="noStrike" dirty="0">
                        <a:solidFill>
                          <a:schemeClr val="tx1"/>
                        </a:solidFill>
                        <a:effectLst/>
                        <a:latin typeface="Calibri" panose="020F0502020204030204" pitchFamily="34"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endParaRPr lang="fr-FR" sz="2000" b="0" i="0" u="none" strike="noStrike" dirty="0">
                        <a:solidFill>
                          <a:srgbClr val="002060"/>
                        </a:solidFill>
                        <a:effectLst/>
                        <a:latin typeface="Calibri" panose="020F0502020204030204" pitchFamily="34" charset="0"/>
                      </a:endParaRPr>
                    </a:p>
                    <a:p>
                      <a:pPr algn="ctr" fontAlgn="ctr"/>
                      <a:endParaRPr lang="fr-FR" sz="1800" b="0" i="0" u="none" strike="noStrike" dirty="0">
                        <a:solidFill>
                          <a:srgbClr val="FFFF00"/>
                        </a:solidFill>
                        <a:effectLst/>
                        <a:latin typeface="Calibri" panose="020F0502020204030204" pitchFamily="34" charset="0"/>
                      </a:endParaRPr>
                    </a:p>
                  </a:txBody>
                  <a:tcPr marL="9525" marR="9525" marT="9525" marB="0" anchor="ctr">
                    <a:solidFill>
                      <a:schemeClr val="accent1">
                        <a:tint val="40000"/>
                      </a:schemeClr>
                    </a:solidFill>
                  </a:tcPr>
                </a:tc>
                <a:extLst>
                  <a:ext uri="{0D108BD9-81ED-4DB2-BD59-A6C34878D82A}">
                    <a16:rowId xmlns:a16="http://schemas.microsoft.com/office/drawing/2014/main" val="1242051163"/>
                  </a:ext>
                </a:extLst>
              </a:tr>
            </a:tbl>
          </a:graphicData>
        </a:graphic>
      </p:graphicFrame>
      <p:sp>
        <p:nvSpPr>
          <p:cNvPr id="15" name="ZoneTexte 14">
            <a:extLst>
              <a:ext uri="{FF2B5EF4-FFF2-40B4-BE49-F238E27FC236}">
                <a16:creationId xmlns:a16="http://schemas.microsoft.com/office/drawing/2014/main" id="{CA728AB2-F68D-4F25-8E25-5CB4F5C05AC2}"/>
              </a:ext>
            </a:extLst>
          </p:cNvPr>
          <p:cNvSpPr txBox="1"/>
          <p:nvPr/>
        </p:nvSpPr>
        <p:spPr>
          <a:xfrm>
            <a:off x="287523" y="1884631"/>
            <a:ext cx="8568952" cy="707886"/>
          </a:xfrm>
          <a:prstGeom prst="rect">
            <a:avLst/>
          </a:prstGeom>
          <a:solidFill>
            <a:schemeClr val="bg1"/>
          </a:solidFill>
        </p:spPr>
        <p:txBody>
          <a:bodyPr wrap="square" rtlCol="0" anchor="ctr">
            <a:spAutoFit/>
          </a:bodyPr>
          <a:lstStyle/>
          <a:p>
            <a:pPr algn="ctr"/>
            <a:r>
              <a:rPr lang="fr-FR" sz="4000" dirty="0">
                <a:solidFill>
                  <a:srgbClr val="C00000"/>
                </a:solidFill>
              </a:rPr>
              <a:t>FORMULES</a:t>
            </a:r>
            <a:r>
              <a:rPr lang="fr-FR" sz="4000" dirty="0"/>
              <a:t> </a:t>
            </a:r>
            <a:r>
              <a:rPr lang="fr-FR" sz="4000" dirty="0">
                <a:solidFill>
                  <a:srgbClr val="C00000"/>
                </a:solidFill>
              </a:rPr>
              <a:t>DE LICENCES 2018</a:t>
            </a:r>
          </a:p>
        </p:txBody>
      </p:sp>
      <p:pic>
        <p:nvPicPr>
          <p:cNvPr id="14" name="Image 13">
            <a:extLst>
              <a:ext uri="{FF2B5EF4-FFF2-40B4-BE49-F238E27FC236}">
                <a16:creationId xmlns:a16="http://schemas.microsoft.com/office/drawing/2014/main" id="{D9A6E31E-57FD-4F77-ABF8-F3DA3C7397B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69734" y="64955"/>
            <a:ext cx="1829720" cy="972659"/>
          </a:xfrm>
          <a:prstGeom prst="rect">
            <a:avLst/>
          </a:prstGeom>
        </p:spPr>
      </p:pic>
    </p:spTree>
    <p:extLst>
      <p:ext uri="{BB962C8B-B14F-4D97-AF65-F5344CB8AC3E}">
        <p14:creationId xmlns:p14="http://schemas.microsoft.com/office/powerpoint/2010/main" val="21102406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536F5CF-1437-47A8-A035-109C22A538A3}"/>
              </a:ext>
            </a:extLst>
          </p:cNvPr>
          <p:cNvPicPr/>
          <p:nvPr>
            <p:extLst/>
          </p:nvPr>
        </p:nvPicPr>
        <p:blipFill>
          <a:blip r:embed="rId2"/>
          <a:stretch>
            <a:fillRect/>
          </a:stretch>
        </p:blipFill>
        <p:spPr>
          <a:xfrm>
            <a:off x="441904" y="188640"/>
            <a:ext cx="8412240" cy="6480720"/>
          </a:xfrm>
          <a:prstGeom prst="rect">
            <a:avLst/>
          </a:prstGeom>
        </p:spPr>
      </p:pic>
    </p:spTree>
    <p:extLst>
      <p:ext uri="{BB962C8B-B14F-4D97-AF65-F5344CB8AC3E}">
        <p14:creationId xmlns:p14="http://schemas.microsoft.com/office/powerpoint/2010/main" val="3410246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a:extLst>
              <a:ext uri="{FF2B5EF4-FFF2-40B4-BE49-F238E27FC236}">
                <a16:creationId xmlns:a16="http://schemas.microsoft.com/office/drawing/2014/main" id="{110E6896-6416-4089-ADF1-6D337372D0D7}"/>
              </a:ext>
            </a:extLst>
          </p:cNvPr>
          <p:cNvGraphicFramePr>
            <a:graphicFrameLocks noChangeAspect="1"/>
          </p:cNvGraphicFramePr>
          <p:nvPr>
            <p:extLst>
              <p:ext uri="{D42A27DB-BD31-4B8C-83A1-F6EECF244321}">
                <p14:modId xmlns:p14="http://schemas.microsoft.com/office/powerpoint/2010/main" val="3565861078"/>
              </p:ext>
            </p:extLst>
          </p:nvPr>
        </p:nvGraphicFramePr>
        <p:xfrm>
          <a:off x="1292225" y="845008"/>
          <a:ext cx="6016079" cy="5681205"/>
        </p:xfrm>
        <a:graphic>
          <a:graphicData uri="http://schemas.openxmlformats.org/presentationml/2006/ole">
            <mc:AlternateContent xmlns:mc="http://schemas.openxmlformats.org/markup-compatibility/2006">
              <mc:Choice xmlns:v="urn:schemas-microsoft-com:vml" Requires="v">
                <p:oleObj spid="_x0000_s61497" name="Document" r:id="rId3" imgW="6559536" imgH="6194180" progId="Word.Document.12">
                  <p:embed/>
                </p:oleObj>
              </mc:Choice>
              <mc:Fallback>
                <p:oleObj name="Document" r:id="rId3" imgW="6559536" imgH="6194180" progId="Word.Document.12">
                  <p:embed/>
                  <p:pic>
                    <p:nvPicPr>
                      <p:cNvPr id="0" name=""/>
                      <p:cNvPicPr/>
                      <p:nvPr/>
                    </p:nvPicPr>
                    <p:blipFill>
                      <a:blip r:embed="rId4"/>
                      <a:stretch>
                        <a:fillRect/>
                      </a:stretch>
                    </p:blipFill>
                    <p:spPr>
                      <a:xfrm>
                        <a:off x="1292225" y="845008"/>
                        <a:ext cx="6016079" cy="5681205"/>
                      </a:xfrm>
                      <a:prstGeom prst="rect">
                        <a:avLst/>
                      </a:prstGeom>
                    </p:spPr>
                  </p:pic>
                </p:oleObj>
              </mc:Fallback>
            </mc:AlternateContent>
          </a:graphicData>
        </a:graphic>
      </p:graphicFrame>
    </p:spTree>
    <p:extLst>
      <p:ext uri="{BB962C8B-B14F-4D97-AF65-F5344CB8AC3E}">
        <p14:creationId xmlns:p14="http://schemas.microsoft.com/office/powerpoint/2010/main" val="4144668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a:extLst>
              <a:ext uri="{FF2B5EF4-FFF2-40B4-BE49-F238E27FC236}">
                <a16:creationId xmlns:a16="http://schemas.microsoft.com/office/drawing/2014/main" id="{8CB88DED-D032-41C9-8ACB-A5CBC99BE693}"/>
              </a:ext>
            </a:extLst>
          </p:cNvPr>
          <p:cNvGraphicFramePr>
            <a:graphicFrameLocks noChangeAspect="1"/>
          </p:cNvGraphicFramePr>
          <p:nvPr>
            <p:extLst>
              <p:ext uri="{D42A27DB-BD31-4B8C-83A1-F6EECF244321}">
                <p14:modId xmlns:p14="http://schemas.microsoft.com/office/powerpoint/2010/main" val="691208964"/>
              </p:ext>
            </p:extLst>
          </p:nvPr>
        </p:nvGraphicFramePr>
        <p:xfrm>
          <a:off x="561975" y="595313"/>
          <a:ext cx="8020050" cy="5667375"/>
        </p:xfrm>
        <a:graphic>
          <a:graphicData uri="http://schemas.openxmlformats.org/presentationml/2006/ole">
            <mc:AlternateContent xmlns:mc="http://schemas.openxmlformats.org/markup-compatibility/2006">
              <mc:Choice xmlns:v="urn:schemas-microsoft-com:vml" Requires="v">
                <p:oleObj spid="_x0000_s62520" name="Acrobat Document" r:id="rId3" imgW="8019661" imgH="5667021" progId="AcroExch.Document.DC">
                  <p:embed/>
                </p:oleObj>
              </mc:Choice>
              <mc:Fallback>
                <p:oleObj name="Acrobat Document" r:id="rId3" imgW="8019661" imgH="5667021" progId="AcroExch.Document.DC">
                  <p:embed/>
                  <p:pic>
                    <p:nvPicPr>
                      <p:cNvPr id="0" name=""/>
                      <p:cNvPicPr/>
                      <p:nvPr/>
                    </p:nvPicPr>
                    <p:blipFill>
                      <a:blip r:embed="rId4"/>
                      <a:stretch>
                        <a:fillRect/>
                      </a:stretch>
                    </p:blipFill>
                    <p:spPr>
                      <a:xfrm>
                        <a:off x="561975" y="595313"/>
                        <a:ext cx="8020050" cy="5667375"/>
                      </a:xfrm>
                      <a:prstGeom prst="rect">
                        <a:avLst/>
                      </a:prstGeom>
                    </p:spPr>
                  </p:pic>
                </p:oleObj>
              </mc:Fallback>
            </mc:AlternateContent>
          </a:graphicData>
        </a:graphic>
      </p:graphicFrame>
    </p:spTree>
    <p:extLst>
      <p:ext uri="{BB962C8B-B14F-4D97-AF65-F5344CB8AC3E}">
        <p14:creationId xmlns:p14="http://schemas.microsoft.com/office/powerpoint/2010/main" val="3538181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a:extLst>
              <a:ext uri="{FF2B5EF4-FFF2-40B4-BE49-F238E27FC236}">
                <a16:creationId xmlns:a16="http://schemas.microsoft.com/office/drawing/2014/main" id="{6BD08599-DDAA-4A08-8019-533DCF63AD6F}"/>
              </a:ext>
            </a:extLst>
          </p:cNvPr>
          <p:cNvGraphicFramePr>
            <a:graphicFrameLocks noChangeAspect="1"/>
          </p:cNvGraphicFramePr>
          <p:nvPr>
            <p:extLst>
              <p:ext uri="{D42A27DB-BD31-4B8C-83A1-F6EECF244321}">
                <p14:modId xmlns:p14="http://schemas.microsoft.com/office/powerpoint/2010/main" val="593615889"/>
              </p:ext>
            </p:extLst>
          </p:nvPr>
        </p:nvGraphicFramePr>
        <p:xfrm>
          <a:off x="107504" y="188640"/>
          <a:ext cx="8928991" cy="6669360"/>
        </p:xfrm>
        <a:graphic>
          <a:graphicData uri="http://schemas.openxmlformats.org/presentationml/2006/ole">
            <mc:AlternateContent xmlns:mc="http://schemas.openxmlformats.org/markup-compatibility/2006">
              <mc:Choice xmlns:v="urn:schemas-microsoft-com:vml" Requires="v">
                <p:oleObj spid="_x0000_s63544" name="Worksheet" r:id="rId3" imgW="8667872" imgH="7877131" progId="Excel.Sheet.8">
                  <p:embed/>
                </p:oleObj>
              </mc:Choice>
              <mc:Fallback>
                <p:oleObj name="Worksheet" r:id="rId3" imgW="8667872" imgH="7877131" progId="Excel.Sheet.8">
                  <p:embed/>
                  <p:pic>
                    <p:nvPicPr>
                      <p:cNvPr id="0" name=""/>
                      <p:cNvPicPr/>
                      <p:nvPr/>
                    </p:nvPicPr>
                    <p:blipFill>
                      <a:blip r:embed="rId4"/>
                      <a:stretch>
                        <a:fillRect/>
                      </a:stretch>
                    </p:blipFill>
                    <p:spPr>
                      <a:xfrm>
                        <a:off x="107504" y="188640"/>
                        <a:ext cx="8928991" cy="6669360"/>
                      </a:xfrm>
                      <a:prstGeom prst="rect">
                        <a:avLst/>
                      </a:prstGeom>
                    </p:spPr>
                  </p:pic>
                </p:oleObj>
              </mc:Fallback>
            </mc:AlternateContent>
          </a:graphicData>
        </a:graphic>
      </p:graphicFrame>
    </p:spTree>
    <p:extLst>
      <p:ext uri="{BB962C8B-B14F-4D97-AF65-F5344CB8AC3E}">
        <p14:creationId xmlns:p14="http://schemas.microsoft.com/office/powerpoint/2010/main" val="1702625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08828"/>
            <a:ext cx="9036496" cy="4649171"/>
          </a:xfrm>
          <a:prstGeom prst="rect">
            <a:avLst/>
          </a:prstGeom>
        </p:spPr>
      </p:pic>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8012" y="694354"/>
            <a:ext cx="2847975" cy="1514475"/>
          </a:xfrm>
          <a:prstGeom prst="rect">
            <a:avLst/>
          </a:prstGeom>
        </p:spPr>
      </p:pic>
      <p:pic>
        <p:nvPicPr>
          <p:cNvPr id="1026" name="Picture 2" descr="logo_quadri_ss_filet-basse.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568" y="487523"/>
            <a:ext cx="2627784" cy="172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8" name="Objet 7"/>
          <p:cNvGraphicFramePr>
            <a:graphicFrameLocks noChangeAspect="1"/>
          </p:cNvGraphicFramePr>
          <p:nvPr>
            <p:extLst>
              <p:ext uri="{D42A27DB-BD31-4B8C-83A1-F6EECF244321}">
                <p14:modId xmlns:p14="http://schemas.microsoft.com/office/powerpoint/2010/main" val="2714801678"/>
              </p:ext>
            </p:extLst>
          </p:nvPr>
        </p:nvGraphicFramePr>
        <p:xfrm>
          <a:off x="3275856" y="106819"/>
          <a:ext cx="1008112" cy="900113"/>
        </p:xfrm>
        <a:graphic>
          <a:graphicData uri="http://schemas.openxmlformats.org/presentationml/2006/ole">
            <mc:AlternateContent xmlns:mc="http://schemas.openxmlformats.org/markup-compatibility/2006">
              <mc:Choice xmlns:v="urn:schemas-microsoft-com:vml" Requires="v">
                <p:oleObj spid="_x0000_s18567" name="Picture" r:id="rId7" imgW="670560" imgH="1028700" progId="Word.Picture.8">
                  <p:embed/>
                </p:oleObj>
              </mc:Choice>
              <mc:Fallback>
                <p:oleObj name="Picture" r:id="rId7" imgW="670560" imgH="1028700" progId="Word.Picture.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5856" y="106819"/>
                        <a:ext cx="1008112" cy="900113"/>
                      </a:xfrm>
                      <a:prstGeom prst="rect">
                        <a:avLst/>
                      </a:prstGeom>
                      <a:noFill/>
                    </p:spPr>
                  </p:pic>
                </p:oleObj>
              </mc:Fallback>
            </mc:AlternateContent>
          </a:graphicData>
        </a:graphic>
      </p:graphicFrame>
      <p:pic>
        <p:nvPicPr>
          <p:cNvPr id="11" name="Imag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06777" y="1155903"/>
            <a:ext cx="1829720" cy="844486"/>
          </a:xfrm>
          <a:prstGeom prst="rect">
            <a:avLst/>
          </a:prstGeom>
        </p:spPr>
      </p:pic>
      <p:graphicFrame>
        <p:nvGraphicFramePr>
          <p:cNvPr id="9" name="Tableau 8"/>
          <p:cNvGraphicFramePr>
            <a:graphicFrameLocks noGrp="1"/>
          </p:cNvGraphicFramePr>
          <p:nvPr>
            <p:extLst>
              <p:ext uri="{D42A27DB-BD31-4B8C-83A1-F6EECF244321}">
                <p14:modId xmlns:p14="http://schemas.microsoft.com/office/powerpoint/2010/main" val="939338448"/>
              </p:ext>
            </p:extLst>
          </p:nvPr>
        </p:nvGraphicFramePr>
        <p:xfrm>
          <a:off x="107504" y="2279395"/>
          <a:ext cx="8784975" cy="4578605"/>
        </p:xfrm>
        <a:graphic>
          <a:graphicData uri="http://schemas.openxmlformats.org/drawingml/2006/table">
            <a:tbl>
              <a:tblPr firstRow="1" bandRow="1">
                <a:tableStyleId>{5C22544A-7EE6-4342-B048-85BDC9FD1C3A}</a:tableStyleId>
              </a:tblPr>
              <a:tblGrid>
                <a:gridCol w="2176095">
                  <a:extLst>
                    <a:ext uri="{9D8B030D-6E8A-4147-A177-3AD203B41FA5}">
                      <a16:colId xmlns:a16="http://schemas.microsoft.com/office/drawing/2014/main" val="20000"/>
                    </a:ext>
                  </a:extLst>
                </a:gridCol>
                <a:gridCol w="1337895">
                  <a:extLst>
                    <a:ext uri="{9D8B030D-6E8A-4147-A177-3AD203B41FA5}">
                      <a16:colId xmlns:a16="http://schemas.microsoft.com/office/drawing/2014/main" val="20001"/>
                    </a:ext>
                  </a:extLst>
                </a:gridCol>
                <a:gridCol w="1756995">
                  <a:extLst>
                    <a:ext uri="{9D8B030D-6E8A-4147-A177-3AD203B41FA5}">
                      <a16:colId xmlns:a16="http://schemas.microsoft.com/office/drawing/2014/main" val="20002"/>
                    </a:ext>
                  </a:extLst>
                </a:gridCol>
                <a:gridCol w="1756995">
                  <a:extLst>
                    <a:ext uri="{9D8B030D-6E8A-4147-A177-3AD203B41FA5}">
                      <a16:colId xmlns:a16="http://schemas.microsoft.com/office/drawing/2014/main" val="20003"/>
                    </a:ext>
                  </a:extLst>
                </a:gridCol>
                <a:gridCol w="1756995">
                  <a:extLst>
                    <a:ext uri="{9D8B030D-6E8A-4147-A177-3AD203B41FA5}">
                      <a16:colId xmlns:a16="http://schemas.microsoft.com/office/drawing/2014/main" val="20004"/>
                    </a:ext>
                  </a:extLst>
                </a:gridCol>
              </a:tblGrid>
              <a:tr h="1714821">
                <a:tc>
                  <a:txBody>
                    <a:bodyPr/>
                    <a:lstStyle/>
                    <a:p>
                      <a:endParaRPr lang="fr-FR"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FR" sz="4000" dirty="0">
                          <a:solidFill>
                            <a:schemeClr val="tx1"/>
                          </a:solidFill>
                          <a:latin typeface="Arial" panose="020B0604020202020204" pitchFamily="34" charset="0"/>
                          <a:cs typeface="Arial" panose="020B0604020202020204" pitchFamily="34" charset="0"/>
                        </a:rPr>
                        <a:t>192</a:t>
                      </a:r>
                    </a:p>
                    <a:p>
                      <a:endParaRPr lang="fr-FR" dirty="0"/>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endParaRPr lang="fr-FR" dirty="0"/>
                    </a:p>
                  </a:txBody>
                  <a:tcPr>
                    <a:noFill/>
                  </a:tcPr>
                </a:tc>
                <a:tc>
                  <a:txBody>
                    <a:bodyPr/>
                    <a:lstStyle/>
                    <a:p>
                      <a:endParaRPr lang="fr-FR" dirty="0"/>
                    </a:p>
                  </a:txBody>
                  <a:tcPr>
                    <a:noFill/>
                  </a:tcPr>
                </a:tc>
                <a:tc>
                  <a:txBody>
                    <a:bodyPr/>
                    <a:lstStyle/>
                    <a:p>
                      <a:pPr algn="ctr"/>
                      <a:r>
                        <a:rPr lang="fr-FR" sz="2800" dirty="0">
                          <a:latin typeface="Arial" panose="020B0604020202020204" pitchFamily="34" charset="0"/>
                          <a:cs typeface="Arial" panose="020B0604020202020204" pitchFamily="34" charset="0"/>
                        </a:rPr>
                        <a:t>Femme</a:t>
                      </a:r>
                    </a:p>
                  </a:txBody>
                  <a:tcPr anchor="ctr"/>
                </a:tc>
                <a:tc>
                  <a:txBody>
                    <a:bodyPr/>
                    <a:lstStyle/>
                    <a:p>
                      <a:r>
                        <a:rPr lang="fr-FR" sz="2800" dirty="0">
                          <a:latin typeface="Arial" panose="020B0604020202020204" pitchFamily="34" charset="0"/>
                          <a:cs typeface="Arial" panose="020B0604020202020204" pitchFamily="34" charset="0"/>
                        </a:rPr>
                        <a:t>Homme</a:t>
                      </a:r>
                    </a:p>
                  </a:txBody>
                  <a:tcPr anchor="ctr"/>
                </a:tc>
                <a:extLst>
                  <a:ext uri="{0D108BD9-81ED-4DB2-BD59-A6C34878D82A}">
                    <a16:rowId xmlns:a16="http://schemas.microsoft.com/office/drawing/2014/main" val="10000"/>
                  </a:ext>
                </a:extLst>
              </a:tr>
              <a:tr h="715946">
                <a:tc>
                  <a:txBody>
                    <a:bodyPr/>
                    <a:lstStyle/>
                    <a:p>
                      <a:pPr algn="ctr"/>
                      <a:r>
                        <a:rPr lang="fr-FR" sz="2800" dirty="0">
                          <a:latin typeface="Arial" panose="020B0604020202020204" pitchFamily="34" charset="0"/>
                          <a:cs typeface="Arial" panose="020B0604020202020204" pitchFamily="34" charset="0"/>
                        </a:rPr>
                        <a:t>SENIORS</a:t>
                      </a:r>
                    </a:p>
                  </a:txBody>
                  <a:tcPr anchor="ctr"/>
                </a:tc>
                <a:tc>
                  <a:txBody>
                    <a:bodyPr/>
                    <a:lstStyle/>
                    <a:p>
                      <a:pPr algn="ctr"/>
                      <a:r>
                        <a:rPr lang="fr-FR" sz="2800" dirty="0">
                          <a:latin typeface="Arial" panose="020B0604020202020204" pitchFamily="34" charset="0"/>
                          <a:cs typeface="Arial" panose="020B0604020202020204" pitchFamily="34" charset="0"/>
                        </a:rPr>
                        <a:t>=&lt;</a:t>
                      </a:r>
                    </a:p>
                  </a:txBody>
                  <a:tcPr anchor="ctr"/>
                </a:tc>
                <a:tc>
                  <a:txBody>
                    <a:bodyPr/>
                    <a:lstStyle/>
                    <a:p>
                      <a:pPr algn="ctr"/>
                      <a:r>
                        <a:rPr lang="fr-FR" sz="2800" dirty="0">
                          <a:latin typeface="Arial" panose="020B0604020202020204" pitchFamily="34" charset="0"/>
                          <a:cs typeface="Arial" panose="020B0604020202020204" pitchFamily="34" charset="0"/>
                        </a:rPr>
                        <a:t>1957</a:t>
                      </a:r>
                    </a:p>
                  </a:txBody>
                  <a:tcPr anchor="ctr"/>
                </a:tc>
                <a:tc>
                  <a:txBody>
                    <a:bodyPr/>
                    <a:lstStyle/>
                    <a:p>
                      <a:pPr algn="ctr"/>
                      <a:r>
                        <a:rPr lang="fr-FR" sz="2800" dirty="0">
                          <a:latin typeface="Arial" panose="020B0604020202020204" pitchFamily="34" charset="0"/>
                          <a:cs typeface="Arial" panose="020B0604020202020204" pitchFamily="34" charset="0"/>
                        </a:rPr>
                        <a:t>29</a:t>
                      </a:r>
                    </a:p>
                  </a:txBody>
                  <a:tcPr anchor="ctr"/>
                </a:tc>
                <a:tc>
                  <a:txBody>
                    <a:bodyPr/>
                    <a:lstStyle/>
                    <a:p>
                      <a:pPr algn="ctr"/>
                      <a:r>
                        <a:rPr lang="fr-FR" sz="2800" dirty="0">
                          <a:latin typeface="Arial" panose="020B0604020202020204" pitchFamily="34" charset="0"/>
                          <a:cs typeface="Arial" panose="020B0604020202020204" pitchFamily="34" charset="0"/>
                        </a:rPr>
                        <a:t>64</a:t>
                      </a:r>
                    </a:p>
                  </a:txBody>
                  <a:tcPr anchor="ctr"/>
                </a:tc>
                <a:extLst>
                  <a:ext uri="{0D108BD9-81ED-4DB2-BD59-A6C34878D82A}">
                    <a16:rowId xmlns:a16="http://schemas.microsoft.com/office/drawing/2014/main" val="10001"/>
                  </a:ext>
                </a:extLst>
              </a:tr>
              <a:tr h="715946">
                <a:tc>
                  <a:txBody>
                    <a:bodyPr/>
                    <a:lstStyle/>
                    <a:p>
                      <a:pPr algn="ctr"/>
                      <a:r>
                        <a:rPr lang="fr-FR" sz="2800" dirty="0">
                          <a:latin typeface="Arial" panose="020B0604020202020204" pitchFamily="34" charset="0"/>
                          <a:cs typeface="Arial" panose="020B0604020202020204" pitchFamily="34" charset="0"/>
                        </a:rPr>
                        <a:t>ADULTES</a:t>
                      </a:r>
                    </a:p>
                  </a:txBody>
                  <a:tcPr anchor="ctr"/>
                </a:tc>
                <a:tc>
                  <a:txBody>
                    <a:bodyPr/>
                    <a:lstStyle/>
                    <a:p>
                      <a:pPr algn="ctr"/>
                      <a:r>
                        <a:rPr lang="fr-FR" sz="2800" dirty="0">
                          <a:latin typeface="Arial" panose="020B0604020202020204" pitchFamily="34" charset="0"/>
                          <a:cs typeface="Arial" panose="020B0604020202020204" pitchFamily="34" charset="0"/>
                        </a:rPr>
                        <a:t>1958</a:t>
                      </a:r>
                    </a:p>
                  </a:txBody>
                  <a:tcPr anchor="ctr"/>
                </a:tc>
                <a:tc>
                  <a:txBody>
                    <a:bodyPr/>
                    <a:lstStyle/>
                    <a:p>
                      <a:pPr algn="ctr"/>
                      <a:r>
                        <a:rPr lang="fr-FR" sz="2800" dirty="0">
                          <a:latin typeface="Arial" panose="020B0604020202020204" pitchFamily="34" charset="0"/>
                          <a:cs typeface="Arial" panose="020B0604020202020204" pitchFamily="34" charset="0"/>
                        </a:rPr>
                        <a:t>1999</a:t>
                      </a:r>
                    </a:p>
                  </a:txBody>
                  <a:tcPr anchor="ctr"/>
                </a:tc>
                <a:tc>
                  <a:txBody>
                    <a:bodyPr/>
                    <a:lstStyle/>
                    <a:p>
                      <a:pPr algn="ctr"/>
                      <a:r>
                        <a:rPr lang="fr-FR" sz="2800" dirty="0">
                          <a:latin typeface="Arial" panose="020B0604020202020204" pitchFamily="34" charset="0"/>
                          <a:cs typeface="Arial" panose="020B0604020202020204" pitchFamily="34" charset="0"/>
                        </a:rPr>
                        <a:t>17</a:t>
                      </a:r>
                    </a:p>
                  </a:txBody>
                  <a:tcPr anchor="ctr"/>
                </a:tc>
                <a:tc>
                  <a:txBody>
                    <a:bodyPr/>
                    <a:lstStyle/>
                    <a:p>
                      <a:pPr algn="ctr"/>
                      <a:r>
                        <a:rPr lang="fr-FR" sz="2800" dirty="0">
                          <a:latin typeface="Arial" panose="020B0604020202020204" pitchFamily="34" charset="0"/>
                          <a:cs typeface="Arial" panose="020B0604020202020204" pitchFamily="34" charset="0"/>
                        </a:rPr>
                        <a:t>36</a:t>
                      </a:r>
                    </a:p>
                  </a:txBody>
                  <a:tcPr anchor="ctr"/>
                </a:tc>
                <a:extLst>
                  <a:ext uri="{0D108BD9-81ED-4DB2-BD59-A6C34878D82A}">
                    <a16:rowId xmlns:a16="http://schemas.microsoft.com/office/drawing/2014/main" val="10002"/>
                  </a:ext>
                </a:extLst>
              </a:tr>
              <a:tr h="715946">
                <a:tc>
                  <a:txBody>
                    <a:bodyPr/>
                    <a:lstStyle/>
                    <a:p>
                      <a:pPr algn="ctr"/>
                      <a:r>
                        <a:rPr lang="fr-FR" sz="2800" dirty="0">
                          <a:latin typeface="Arial" panose="020B0604020202020204" pitchFamily="34" charset="0"/>
                          <a:cs typeface="Arial" panose="020B0604020202020204" pitchFamily="34" charset="0"/>
                        </a:rPr>
                        <a:t>ADO</a:t>
                      </a:r>
                    </a:p>
                  </a:txBody>
                  <a:tcPr anchor="ctr"/>
                </a:tc>
                <a:tc>
                  <a:txBody>
                    <a:bodyPr/>
                    <a:lstStyle/>
                    <a:p>
                      <a:pPr algn="ctr"/>
                      <a:r>
                        <a:rPr lang="fr-FR" sz="2800" dirty="0">
                          <a:latin typeface="Arial" panose="020B0604020202020204" pitchFamily="34" charset="0"/>
                          <a:cs typeface="Arial" panose="020B0604020202020204" pitchFamily="34" charset="0"/>
                        </a:rPr>
                        <a:t>2000</a:t>
                      </a:r>
                    </a:p>
                  </a:txBody>
                  <a:tcPr anchor="ctr"/>
                </a:tc>
                <a:tc>
                  <a:txBody>
                    <a:bodyPr/>
                    <a:lstStyle/>
                    <a:p>
                      <a:pPr algn="ctr"/>
                      <a:r>
                        <a:rPr lang="fr-FR" sz="2800" dirty="0">
                          <a:latin typeface="Arial" panose="020B0604020202020204" pitchFamily="34" charset="0"/>
                          <a:cs typeface="Arial" panose="020B0604020202020204" pitchFamily="34" charset="0"/>
                        </a:rPr>
                        <a:t>2004</a:t>
                      </a:r>
                    </a:p>
                  </a:txBody>
                  <a:tcPr anchor="ctr"/>
                </a:tc>
                <a:tc>
                  <a:txBody>
                    <a:bodyPr/>
                    <a:lstStyle/>
                    <a:p>
                      <a:pPr algn="ctr"/>
                      <a:endParaRPr lang="fr-FR" sz="2800" dirty="0">
                        <a:latin typeface="Arial" panose="020B0604020202020204" pitchFamily="34" charset="0"/>
                        <a:cs typeface="Arial" panose="020B0604020202020204" pitchFamily="34" charset="0"/>
                      </a:endParaRPr>
                    </a:p>
                  </a:txBody>
                  <a:tcPr anchor="ctr"/>
                </a:tc>
                <a:tc>
                  <a:txBody>
                    <a:bodyPr/>
                    <a:lstStyle/>
                    <a:p>
                      <a:pPr algn="ctr"/>
                      <a:r>
                        <a:rPr lang="fr-FR" sz="2800" dirty="0">
                          <a:latin typeface="Arial" panose="020B0604020202020204" pitchFamily="34" charset="0"/>
                          <a:cs typeface="Arial" panose="020B0604020202020204" pitchFamily="34" charset="0"/>
                        </a:rPr>
                        <a:t>23</a:t>
                      </a:r>
                    </a:p>
                  </a:txBody>
                  <a:tcPr anchor="ctr"/>
                </a:tc>
                <a:extLst>
                  <a:ext uri="{0D108BD9-81ED-4DB2-BD59-A6C34878D82A}">
                    <a16:rowId xmlns:a16="http://schemas.microsoft.com/office/drawing/2014/main" val="10003"/>
                  </a:ext>
                </a:extLst>
              </a:tr>
              <a:tr h="715946">
                <a:tc>
                  <a:txBody>
                    <a:bodyPr/>
                    <a:lstStyle/>
                    <a:p>
                      <a:pPr algn="ctr"/>
                      <a:r>
                        <a:rPr lang="fr-FR" sz="2800" dirty="0">
                          <a:latin typeface="Arial" panose="020B0604020202020204" pitchFamily="34" charset="0"/>
                          <a:cs typeface="Arial" panose="020B0604020202020204" pitchFamily="34" charset="0"/>
                        </a:rPr>
                        <a:t>JEUNES</a:t>
                      </a:r>
                    </a:p>
                  </a:txBody>
                  <a:tcPr anchor="ctr"/>
                </a:tc>
                <a:tc>
                  <a:txBody>
                    <a:bodyPr/>
                    <a:lstStyle/>
                    <a:p>
                      <a:pPr algn="ctr"/>
                      <a:r>
                        <a:rPr lang="fr-FR" sz="2800" dirty="0">
                          <a:latin typeface="Arial" panose="020B0604020202020204" pitchFamily="34" charset="0"/>
                          <a:cs typeface="Arial" panose="020B0604020202020204" pitchFamily="34" charset="0"/>
                        </a:rPr>
                        <a:t>2005</a:t>
                      </a:r>
                    </a:p>
                  </a:txBody>
                  <a:tcPr anchor="ctr"/>
                </a:tc>
                <a:tc>
                  <a:txBody>
                    <a:bodyPr/>
                    <a:lstStyle/>
                    <a:p>
                      <a:pPr algn="ctr"/>
                      <a:r>
                        <a:rPr lang="fr-FR" sz="2800">
                          <a:latin typeface="Arial" panose="020B0604020202020204" pitchFamily="34" charset="0"/>
                          <a:cs typeface="Arial" panose="020B0604020202020204" pitchFamily="34" charset="0"/>
                        </a:rPr>
                        <a:t>2011</a:t>
                      </a:r>
                      <a:endParaRPr lang="fr-FR" sz="2800" dirty="0">
                        <a:latin typeface="Arial" panose="020B0604020202020204" pitchFamily="34" charset="0"/>
                        <a:cs typeface="Arial" panose="020B0604020202020204" pitchFamily="34" charset="0"/>
                      </a:endParaRPr>
                    </a:p>
                  </a:txBody>
                  <a:tcPr anchor="ctr"/>
                </a:tc>
                <a:tc>
                  <a:txBody>
                    <a:bodyPr/>
                    <a:lstStyle/>
                    <a:p>
                      <a:pPr algn="ctr"/>
                      <a:r>
                        <a:rPr lang="fr-FR" sz="2800" dirty="0">
                          <a:latin typeface="Arial" panose="020B0604020202020204" pitchFamily="34" charset="0"/>
                          <a:cs typeface="Arial" panose="020B0604020202020204" pitchFamily="34" charset="0"/>
                        </a:rPr>
                        <a:t>5</a:t>
                      </a:r>
                    </a:p>
                  </a:txBody>
                  <a:tcPr anchor="ctr"/>
                </a:tc>
                <a:tc>
                  <a:txBody>
                    <a:bodyPr/>
                    <a:lstStyle/>
                    <a:p>
                      <a:pPr algn="ctr"/>
                      <a:r>
                        <a:rPr lang="fr-FR" sz="2800" dirty="0">
                          <a:latin typeface="Arial" panose="020B0604020202020204" pitchFamily="34" charset="0"/>
                          <a:cs typeface="Arial" panose="020B0604020202020204" pitchFamily="34" charset="0"/>
                        </a:rPr>
                        <a:t>18</a:t>
                      </a:r>
                    </a:p>
                  </a:txBody>
                  <a:tcPr anchor="ctr"/>
                </a:tc>
                <a:extLst>
                  <a:ext uri="{0D108BD9-81ED-4DB2-BD59-A6C34878D82A}">
                    <a16:rowId xmlns:a16="http://schemas.microsoft.com/office/drawing/2014/main" val="10004"/>
                  </a:ext>
                </a:extLst>
              </a:tr>
            </a:tbl>
          </a:graphicData>
        </a:graphic>
      </p:graphicFrame>
      <p:pic>
        <p:nvPicPr>
          <p:cNvPr id="12" name="Image 11">
            <a:extLst>
              <a:ext uri="{FF2B5EF4-FFF2-40B4-BE49-F238E27FC236}">
                <a16:creationId xmlns:a16="http://schemas.microsoft.com/office/drawing/2014/main" id="{5C8D45C2-97CC-41B7-9787-4D2434E739F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69734" y="64955"/>
            <a:ext cx="1829720" cy="972659"/>
          </a:xfrm>
          <a:prstGeom prst="rect">
            <a:avLst/>
          </a:prstGeom>
        </p:spPr>
      </p:pic>
    </p:spTree>
    <p:extLst>
      <p:ext uri="{BB962C8B-B14F-4D97-AF65-F5344CB8AC3E}">
        <p14:creationId xmlns:p14="http://schemas.microsoft.com/office/powerpoint/2010/main" val="14487806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52" y="2060849"/>
            <a:ext cx="9036496" cy="4797152"/>
          </a:xfrm>
          <a:prstGeom prst="rect">
            <a:avLst/>
          </a:prstGeom>
        </p:spPr>
      </p:pic>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8012" y="694354"/>
            <a:ext cx="2847975" cy="1514475"/>
          </a:xfrm>
          <a:prstGeom prst="rect">
            <a:avLst/>
          </a:prstGeom>
        </p:spPr>
      </p:pic>
      <p:pic>
        <p:nvPicPr>
          <p:cNvPr id="1026" name="Picture 2" descr="logo_quadri_ss_filet-basse.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98" y="106819"/>
            <a:ext cx="2627784" cy="172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2930985" y="2397654"/>
            <a:ext cx="2736304" cy="584775"/>
          </a:xfrm>
          <a:prstGeom prst="rect">
            <a:avLst/>
          </a:prstGeom>
          <a:solidFill>
            <a:schemeClr val="tx2">
              <a:lumMod val="20000"/>
              <a:lumOff val="80000"/>
            </a:schemeClr>
          </a:solidFill>
          <a:ln>
            <a:solidFill>
              <a:schemeClr val="tx1"/>
            </a:solidFill>
          </a:ln>
        </p:spPr>
        <p:txBody>
          <a:bodyPr wrap="square" rtlCol="0">
            <a:spAutoFit/>
          </a:bodyPr>
          <a:lstStyle/>
          <a:p>
            <a:pPr algn="ctr"/>
            <a:r>
              <a:rPr lang="fr-FR" sz="3200" dirty="0">
                <a:latin typeface="Arial Black" panose="020B0A04020102020204" pitchFamily="34" charset="0"/>
              </a:rPr>
              <a:t>FINANCES</a:t>
            </a: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8" name="Objet 7"/>
          <p:cNvGraphicFramePr>
            <a:graphicFrameLocks noChangeAspect="1"/>
          </p:cNvGraphicFramePr>
          <p:nvPr>
            <p:extLst>
              <p:ext uri="{D42A27DB-BD31-4B8C-83A1-F6EECF244321}">
                <p14:modId xmlns:p14="http://schemas.microsoft.com/office/powerpoint/2010/main" val="4247648237"/>
              </p:ext>
            </p:extLst>
          </p:nvPr>
        </p:nvGraphicFramePr>
        <p:xfrm>
          <a:off x="2930985" y="24836"/>
          <a:ext cx="1008112" cy="900113"/>
        </p:xfrm>
        <a:graphic>
          <a:graphicData uri="http://schemas.openxmlformats.org/presentationml/2006/ole">
            <mc:AlternateContent xmlns:mc="http://schemas.openxmlformats.org/markup-compatibility/2006">
              <mc:Choice xmlns:v="urn:schemas-microsoft-com:vml" Requires="v">
                <p:oleObj spid="_x0000_s1263" name="Picture" r:id="rId7" imgW="670560" imgH="1028700" progId="Word.Picture.8">
                  <p:embed/>
                </p:oleObj>
              </mc:Choice>
              <mc:Fallback>
                <p:oleObj name="Picture" r:id="rId7" imgW="670560" imgH="1028700" progId="Word.Picture.8">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30985" y="24836"/>
                        <a:ext cx="1008112" cy="900113"/>
                      </a:xfrm>
                      <a:prstGeom prst="rect">
                        <a:avLst/>
                      </a:prstGeom>
                      <a:noFill/>
                    </p:spPr>
                  </p:pic>
                </p:oleObj>
              </mc:Fallback>
            </mc:AlternateContent>
          </a:graphicData>
        </a:graphic>
      </p:graphicFrame>
      <p:sp>
        <p:nvSpPr>
          <p:cNvPr id="9" name="Rectangle 8"/>
          <p:cNvSpPr/>
          <p:nvPr/>
        </p:nvSpPr>
        <p:spPr>
          <a:xfrm>
            <a:off x="3442669" y="3536095"/>
            <a:ext cx="2031325" cy="923330"/>
          </a:xfrm>
          <a:prstGeom prst="rect">
            <a:avLst/>
          </a:prstGeom>
          <a:solidFill>
            <a:schemeClr val="bg1"/>
          </a:solidFill>
          <a:scene3d>
            <a:camera prst="isometricOffAxis1Right"/>
            <a:lightRig rig="threePt" dir="t"/>
          </a:scene3d>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anose="020B0A04020102020204" pitchFamily="34" charset="0"/>
              </a:rPr>
              <a:t>2017</a:t>
            </a:r>
          </a:p>
        </p:txBody>
      </p:sp>
      <p:sp>
        <p:nvSpPr>
          <p:cNvPr id="10" name="ZoneTexte 9"/>
          <p:cNvSpPr txBox="1"/>
          <p:nvPr/>
        </p:nvSpPr>
        <p:spPr>
          <a:xfrm>
            <a:off x="806768" y="6316488"/>
            <a:ext cx="7530464" cy="523220"/>
          </a:xfrm>
          <a:prstGeom prst="rect">
            <a:avLst/>
          </a:prstGeom>
          <a:pattFill prst="pct5">
            <a:fgClr>
              <a:schemeClr val="bg2"/>
            </a:fgClr>
            <a:bgClr>
              <a:schemeClr val="bg1"/>
            </a:bgClr>
          </a:pattFill>
        </p:spPr>
        <p:txBody>
          <a:bodyPr wrap="square" rtlCol="0">
            <a:spAutoFit/>
          </a:bodyPr>
          <a:lstStyle/>
          <a:p>
            <a:pPr algn="ctr"/>
            <a:r>
              <a:rPr lang="fr-FR" sz="2800" dirty="0"/>
              <a:t>Exercice du 1</a:t>
            </a:r>
            <a:r>
              <a:rPr lang="fr-FR" sz="2800" baseline="30000" dirty="0"/>
              <a:t>er</a:t>
            </a:r>
            <a:r>
              <a:rPr lang="fr-FR" sz="2800" dirty="0"/>
              <a:t> Nov. 2016 au 31 Oct. 2017</a:t>
            </a:r>
          </a:p>
        </p:txBody>
      </p:sp>
      <p:pic>
        <p:nvPicPr>
          <p:cNvPr id="13" name="Imag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02688" y="1267017"/>
            <a:ext cx="1461133" cy="674369"/>
          </a:xfrm>
          <a:prstGeom prst="rect">
            <a:avLst/>
          </a:prstGeom>
        </p:spPr>
      </p:pic>
      <p:sp>
        <p:nvSpPr>
          <p:cNvPr id="11" name="AutoShape 147" descr="Résultat de recherche d'images pour &quot;Oncle Picsou&quot;"/>
          <p:cNvSpPr>
            <a:spLocks noChangeAspect="1" noChangeArrowheads="1"/>
          </p:cNvSpPr>
          <p:nvPr/>
        </p:nvSpPr>
        <p:spPr bwMode="auto">
          <a:xfrm>
            <a:off x="155575" y="-411163"/>
            <a:ext cx="857250" cy="857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173" name="Picture 149" descr="Afficher l'image d'origin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752" y="2073004"/>
            <a:ext cx="1788931" cy="1788931"/>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p:cNvSpPr txBox="1"/>
          <p:nvPr/>
        </p:nvSpPr>
        <p:spPr>
          <a:xfrm>
            <a:off x="684850" y="3861935"/>
            <a:ext cx="835293" cy="369332"/>
          </a:xfrm>
          <a:prstGeom prst="rect">
            <a:avLst/>
          </a:prstGeom>
          <a:solidFill>
            <a:schemeClr val="tx2">
              <a:lumMod val="20000"/>
              <a:lumOff val="80000"/>
            </a:schemeClr>
          </a:solidFill>
        </p:spPr>
        <p:txBody>
          <a:bodyPr wrap="none" rtlCol="0">
            <a:spAutoFit/>
          </a:bodyPr>
          <a:lstStyle/>
          <a:p>
            <a:r>
              <a:rPr lang="fr-FR" dirty="0"/>
              <a:t>Marcel</a:t>
            </a:r>
          </a:p>
        </p:txBody>
      </p:sp>
      <p:pic>
        <p:nvPicPr>
          <p:cNvPr id="1175" name="Picture 151" descr="Afficher l'image d'origin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288990" y="4031905"/>
            <a:ext cx="1748870" cy="1312371"/>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p:cNvSpPr txBox="1"/>
          <p:nvPr/>
        </p:nvSpPr>
        <p:spPr>
          <a:xfrm>
            <a:off x="7827283" y="5344276"/>
            <a:ext cx="936538" cy="369332"/>
          </a:xfrm>
          <a:prstGeom prst="rect">
            <a:avLst/>
          </a:prstGeom>
          <a:solidFill>
            <a:schemeClr val="tx2">
              <a:lumMod val="20000"/>
              <a:lumOff val="80000"/>
            </a:schemeClr>
          </a:solidFill>
        </p:spPr>
        <p:txBody>
          <a:bodyPr wrap="none" rtlCol="0">
            <a:spAutoFit/>
          </a:bodyPr>
          <a:lstStyle/>
          <a:p>
            <a:r>
              <a:rPr lang="fr-FR" dirty="0"/>
              <a:t>Bernard</a:t>
            </a:r>
          </a:p>
        </p:txBody>
      </p:sp>
      <p:pic>
        <p:nvPicPr>
          <p:cNvPr id="19" name="Image 18">
            <a:extLst>
              <a:ext uri="{FF2B5EF4-FFF2-40B4-BE49-F238E27FC236}">
                <a16:creationId xmlns:a16="http://schemas.microsoft.com/office/drawing/2014/main" id="{27325769-1D85-4BB7-BF20-126382495B8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469734" y="64955"/>
            <a:ext cx="1829720" cy="972659"/>
          </a:xfrm>
          <a:prstGeom prst="rect">
            <a:avLst/>
          </a:prstGeom>
        </p:spPr>
      </p:pic>
    </p:spTree>
    <p:extLst>
      <p:ext uri="{BB962C8B-B14F-4D97-AF65-F5344CB8AC3E}">
        <p14:creationId xmlns:p14="http://schemas.microsoft.com/office/powerpoint/2010/main" val="7535657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078" y="2208827"/>
            <a:ext cx="9036496" cy="4649171"/>
          </a:xfrm>
          <a:prstGeom prst="rect">
            <a:avLst/>
          </a:prstGeom>
          <a:solidFill>
            <a:srgbClr val="FFFF00"/>
          </a:solidFill>
        </p:spPr>
      </p:pic>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8012" y="694354"/>
            <a:ext cx="2847975" cy="1514475"/>
          </a:xfrm>
          <a:prstGeom prst="rect">
            <a:avLst/>
          </a:prstGeom>
        </p:spPr>
      </p:pic>
      <p:pic>
        <p:nvPicPr>
          <p:cNvPr id="1026" name="Picture 2" descr="logo_quadri_ss_filet-basse.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98" y="106819"/>
            <a:ext cx="2627784" cy="172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179512" y="2412177"/>
            <a:ext cx="3168352" cy="584775"/>
          </a:xfrm>
          <a:prstGeom prst="rect">
            <a:avLst/>
          </a:prstGeom>
          <a:noFill/>
          <a:ln>
            <a:solidFill>
              <a:schemeClr val="tx1"/>
            </a:solidFill>
          </a:ln>
        </p:spPr>
        <p:txBody>
          <a:bodyPr wrap="square" rtlCol="0">
            <a:spAutoFit/>
            <a:scene3d>
              <a:camera prst="orthographicFront"/>
              <a:lightRig rig="threePt" dir="t">
                <a:rot lat="0" lon="0" rev="600000"/>
              </a:lightRig>
            </a:scene3d>
            <a:sp3d prstMaterial="matte"/>
          </a:bodyPr>
          <a:lstStyle/>
          <a:p>
            <a:pPr algn="ctr"/>
            <a:r>
              <a:rPr lang="fr-FR" sz="3200" dirty="0">
                <a:latin typeface="Arial Black" panose="020B0A04020102020204" pitchFamily="34" charset="0"/>
              </a:rPr>
              <a:t>ADHESIONS</a:t>
            </a: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8" name="Objet 7"/>
          <p:cNvGraphicFramePr>
            <a:graphicFrameLocks noChangeAspect="1"/>
          </p:cNvGraphicFramePr>
          <p:nvPr>
            <p:extLst>
              <p:ext uri="{D42A27DB-BD31-4B8C-83A1-F6EECF244321}">
                <p14:modId xmlns:p14="http://schemas.microsoft.com/office/powerpoint/2010/main" val="2987647374"/>
              </p:ext>
            </p:extLst>
          </p:nvPr>
        </p:nvGraphicFramePr>
        <p:xfrm>
          <a:off x="2676482" y="35925"/>
          <a:ext cx="1008112" cy="900113"/>
        </p:xfrm>
        <a:graphic>
          <a:graphicData uri="http://schemas.openxmlformats.org/presentationml/2006/ole">
            <mc:AlternateContent xmlns:mc="http://schemas.openxmlformats.org/markup-compatibility/2006">
              <mc:Choice xmlns:v="urn:schemas-microsoft-com:vml" Requires="v">
                <p:oleObj spid="_x0000_s3304" name="Picture" r:id="rId7" imgW="670560" imgH="1028700" progId="Word.Picture.8">
                  <p:embed/>
                </p:oleObj>
              </mc:Choice>
              <mc:Fallback>
                <p:oleObj name="Picture" r:id="rId7" imgW="670560" imgH="1028700" progId="Word.Picture.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76482" y="35925"/>
                        <a:ext cx="1008112" cy="900113"/>
                      </a:xfrm>
                      <a:prstGeom prst="rect">
                        <a:avLst/>
                      </a:prstGeom>
                      <a:noFill/>
                    </p:spPr>
                  </p:pic>
                </p:oleObj>
              </mc:Fallback>
            </mc:AlternateContent>
          </a:graphicData>
        </a:graphic>
      </p:graphicFrame>
      <p:sp>
        <p:nvSpPr>
          <p:cNvPr id="9" name="Rectangle 8"/>
          <p:cNvSpPr/>
          <p:nvPr/>
        </p:nvSpPr>
        <p:spPr>
          <a:xfrm>
            <a:off x="503548" y="3284984"/>
            <a:ext cx="8136904" cy="1569660"/>
          </a:xfrm>
          <a:prstGeom prst="rect">
            <a:avLst/>
          </a:prstGeom>
          <a:solidFill>
            <a:schemeClr val="bg1"/>
          </a:solidFill>
        </p:spPr>
        <p:txBody>
          <a:bodyPr wrap="square">
            <a:spAutoFit/>
          </a:bodyPr>
          <a:lstStyle/>
          <a:p>
            <a:pPr algn="ctr"/>
            <a:r>
              <a:rPr lang="fr-FR" sz="9600" dirty="0">
                <a:solidFill>
                  <a:srgbClr val="002060"/>
                </a:solidFill>
                <a:latin typeface="Arial Black" panose="020B0A04020102020204" pitchFamily="34" charset="0"/>
              </a:rPr>
              <a:t>192</a:t>
            </a:r>
            <a:r>
              <a:rPr lang="fr-FR" sz="4800" dirty="0">
                <a:solidFill>
                  <a:srgbClr val="FF0000"/>
                </a:solidFill>
                <a:latin typeface="Broadway" panose="04040905080B02020502" pitchFamily="82" charset="0"/>
              </a:rPr>
              <a:t> </a:t>
            </a:r>
            <a:r>
              <a:rPr lang="fr-FR" sz="6600" dirty="0">
                <a:solidFill>
                  <a:srgbClr val="002060"/>
                </a:solidFill>
                <a:latin typeface="Arial Black" panose="020B0A04020102020204" pitchFamily="34" charset="0"/>
              </a:rPr>
              <a:t>licenciés</a:t>
            </a:r>
          </a:p>
        </p:txBody>
      </p:sp>
      <p:pic>
        <p:nvPicPr>
          <p:cNvPr id="13" name="Imag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79319" y="1398936"/>
            <a:ext cx="1461133" cy="674369"/>
          </a:xfrm>
          <a:prstGeom prst="rect">
            <a:avLst/>
          </a:prstGeom>
        </p:spPr>
      </p:pic>
      <p:graphicFrame>
        <p:nvGraphicFramePr>
          <p:cNvPr id="10" name="Tableau 9"/>
          <p:cNvGraphicFramePr>
            <a:graphicFrameLocks noGrp="1"/>
          </p:cNvGraphicFramePr>
          <p:nvPr>
            <p:extLst>
              <p:ext uri="{D42A27DB-BD31-4B8C-83A1-F6EECF244321}">
                <p14:modId xmlns:p14="http://schemas.microsoft.com/office/powerpoint/2010/main" val="3851472146"/>
              </p:ext>
            </p:extLst>
          </p:nvPr>
        </p:nvGraphicFramePr>
        <p:xfrm>
          <a:off x="1813885" y="5430708"/>
          <a:ext cx="6096000" cy="131064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tblGrid>
              <a:tr h="370840">
                <a:tc>
                  <a:txBody>
                    <a:bodyPr/>
                    <a:lstStyle/>
                    <a:p>
                      <a:pPr algn="ctr"/>
                      <a:r>
                        <a:rPr lang="fr-FR" sz="8000" dirty="0">
                          <a:latin typeface="Arial Black" panose="020B0A04020102020204" pitchFamily="34" charset="0"/>
                        </a:rPr>
                        <a:t>1681 €</a:t>
                      </a:r>
                    </a:p>
                  </a:txBody>
                  <a:tcPr>
                    <a:solidFill>
                      <a:srgbClr val="00B050"/>
                    </a:solidFill>
                  </a:tcPr>
                </a:tc>
                <a:extLst>
                  <a:ext uri="{0D108BD9-81ED-4DB2-BD59-A6C34878D82A}">
                    <a16:rowId xmlns:a16="http://schemas.microsoft.com/office/drawing/2014/main" val="10000"/>
                  </a:ext>
                </a:extLst>
              </a:tr>
            </a:tbl>
          </a:graphicData>
        </a:graphic>
      </p:graphicFrame>
      <p:pic>
        <p:nvPicPr>
          <p:cNvPr id="14" name="Image 13">
            <a:extLst>
              <a:ext uri="{FF2B5EF4-FFF2-40B4-BE49-F238E27FC236}">
                <a16:creationId xmlns:a16="http://schemas.microsoft.com/office/drawing/2014/main" id="{8A25EBA7-60A2-40D0-8E44-4C309AC7E3B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69734" y="64955"/>
            <a:ext cx="1829720" cy="972659"/>
          </a:xfrm>
          <a:prstGeom prst="rect">
            <a:avLst/>
          </a:prstGeom>
        </p:spPr>
      </p:pic>
    </p:spTree>
    <p:extLst>
      <p:ext uri="{BB962C8B-B14F-4D97-AF65-F5344CB8AC3E}">
        <p14:creationId xmlns:p14="http://schemas.microsoft.com/office/powerpoint/2010/main" val="942841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08828"/>
            <a:ext cx="9036496" cy="4649171"/>
          </a:xfrm>
          <a:prstGeom prst="rect">
            <a:avLst/>
          </a:prstGeom>
        </p:spPr>
      </p:pic>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8012" y="694354"/>
            <a:ext cx="2847975" cy="1514475"/>
          </a:xfrm>
          <a:prstGeom prst="rect">
            <a:avLst/>
          </a:prstGeom>
        </p:spPr>
      </p:pic>
      <p:pic>
        <p:nvPicPr>
          <p:cNvPr id="1026" name="Picture 2" descr="logo_quadri_ss_filet-basse.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98" y="106819"/>
            <a:ext cx="2627784" cy="172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8" name="Objet 7"/>
          <p:cNvGraphicFramePr>
            <a:graphicFrameLocks noChangeAspect="1"/>
          </p:cNvGraphicFramePr>
          <p:nvPr>
            <p:extLst>
              <p:ext uri="{D42A27DB-BD31-4B8C-83A1-F6EECF244321}">
                <p14:modId xmlns:p14="http://schemas.microsoft.com/office/powerpoint/2010/main" val="2180403927"/>
              </p:ext>
            </p:extLst>
          </p:nvPr>
        </p:nvGraphicFramePr>
        <p:xfrm>
          <a:off x="3275856" y="106819"/>
          <a:ext cx="1008112" cy="900113"/>
        </p:xfrm>
        <a:graphic>
          <a:graphicData uri="http://schemas.openxmlformats.org/presentationml/2006/ole">
            <mc:AlternateContent xmlns:mc="http://schemas.openxmlformats.org/markup-compatibility/2006">
              <mc:Choice xmlns:v="urn:schemas-microsoft-com:vml" Requires="v">
                <p:oleObj spid="_x0000_s20602" name="Picture" r:id="rId7" imgW="670560" imgH="1028700" progId="Word.Picture.8">
                  <p:embed/>
                </p:oleObj>
              </mc:Choice>
              <mc:Fallback>
                <p:oleObj name="Picture" r:id="rId7" imgW="670560" imgH="1028700" progId="Word.Picture.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5856" y="106819"/>
                        <a:ext cx="1008112" cy="900113"/>
                      </a:xfrm>
                      <a:prstGeom prst="rect">
                        <a:avLst/>
                      </a:prstGeom>
                      <a:noFill/>
                    </p:spPr>
                  </p:pic>
                </p:oleObj>
              </mc:Fallback>
            </mc:AlternateContent>
          </a:graphicData>
        </a:graphic>
      </p:graphicFrame>
      <p:sp>
        <p:nvSpPr>
          <p:cNvPr id="6" name="ZoneTexte 5"/>
          <p:cNvSpPr txBox="1"/>
          <p:nvPr/>
        </p:nvSpPr>
        <p:spPr>
          <a:xfrm>
            <a:off x="1036762" y="2564904"/>
            <a:ext cx="6912768" cy="1569660"/>
          </a:xfrm>
          <a:prstGeom prst="rect">
            <a:avLst/>
          </a:prstGeom>
          <a:solidFill>
            <a:schemeClr val="tx2">
              <a:lumMod val="20000"/>
              <a:lumOff val="80000"/>
            </a:schemeClr>
          </a:solidFill>
        </p:spPr>
        <p:txBody>
          <a:bodyPr wrap="square" rtlCol="0">
            <a:spAutoFit/>
          </a:bodyPr>
          <a:lstStyle/>
          <a:p>
            <a:pPr algn="ctr"/>
            <a:r>
              <a:rPr lang="fr-FR" sz="4800" dirty="0">
                <a:latin typeface="Arial Black" panose="020B0A04020102020204" pitchFamily="34" charset="0"/>
              </a:rPr>
              <a:t>ACTIVITES PERISCOLAIRES</a:t>
            </a:r>
          </a:p>
        </p:txBody>
      </p:sp>
      <p:pic>
        <p:nvPicPr>
          <p:cNvPr id="11" name="Imag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06777" y="1155903"/>
            <a:ext cx="1829720" cy="844486"/>
          </a:xfrm>
          <a:prstGeom prst="rect">
            <a:avLst/>
          </a:prstGeom>
        </p:spPr>
      </p:pic>
      <p:sp>
        <p:nvSpPr>
          <p:cNvPr id="10" name="ZoneTexte 9"/>
          <p:cNvSpPr txBox="1"/>
          <p:nvPr/>
        </p:nvSpPr>
        <p:spPr>
          <a:xfrm>
            <a:off x="3340313" y="5561451"/>
            <a:ext cx="2031325" cy="830997"/>
          </a:xfrm>
          <a:prstGeom prst="rect">
            <a:avLst/>
          </a:prstGeom>
          <a:solidFill>
            <a:schemeClr val="tx2">
              <a:lumMod val="40000"/>
              <a:lumOff val="60000"/>
            </a:schemeClr>
          </a:solidFill>
        </p:spPr>
        <p:txBody>
          <a:bodyPr wrap="none" rtlCol="0">
            <a:spAutoFit/>
          </a:bodyPr>
          <a:lstStyle/>
          <a:p>
            <a:r>
              <a:rPr lang="fr-FR" sz="4800" dirty="0">
                <a:latin typeface="Arial Black" panose="020B0A04020102020204" pitchFamily="34" charset="0"/>
              </a:rPr>
              <a:t>300 €</a:t>
            </a:r>
          </a:p>
        </p:txBody>
      </p:sp>
      <p:pic>
        <p:nvPicPr>
          <p:cNvPr id="13" name="Image 12">
            <a:extLst>
              <a:ext uri="{FF2B5EF4-FFF2-40B4-BE49-F238E27FC236}">
                <a16:creationId xmlns:a16="http://schemas.microsoft.com/office/drawing/2014/main" id="{52FC5E7E-F443-41EA-9CC9-E733C4AEE01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69734" y="64955"/>
            <a:ext cx="1829720" cy="972659"/>
          </a:xfrm>
          <a:prstGeom prst="rect">
            <a:avLst/>
          </a:prstGeom>
        </p:spPr>
      </p:pic>
    </p:spTree>
    <p:extLst>
      <p:ext uri="{BB962C8B-B14F-4D97-AF65-F5344CB8AC3E}">
        <p14:creationId xmlns:p14="http://schemas.microsoft.com/office/powerpoint/2010/main" val="40449408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137745"/>
            <a:ext cx="9159648" cy="4813574"/>
          </a:xfrm>
          <a:prstGeom prst="rect">
            <a:avLst/>
          </a:prstGeom>
        </p:spPr>
      </p:pic>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8012" y="694354"/>
            <a:ext cx="2847975" cy="1514475"/>
          </a:xfrm>
          <a:prstGeom prst="rect">
            <a:avLst/>
          </a:prstGeom>
        </p:spPr>
      </p:pic>
      <p:pic>
        <p:nvPicPr>
          <p:cNvPr id="1026" name="Picture 2" descr="logo_quadri_ss_filet-basse.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98" y="106819"/>
            <a:ext cx="2627784" cy="172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2453918" y="2137744"/>
            <a:ext cx="3960440" cy="584775"/>
          </a:xfrm>
          <a:prstGeom prst="rect">
            <a:avLst/>
          </a:prstGeom>
          <a:noFill/>
          <a:ln>
            <a:solidFill>
              <a:schemeClr val="tx1"/>
            </a:solidFill>
          </a:ln>
        </p:spPr>
        <p:txBody>
          <a:bodyPr wrap="square" rtlCol="0">
            <a:spAutoFit/>
            <a:scene3d>
              <a:camera prst="orthographicFront"/>
              <a:lightRig rig="threePt" dir="t">
                <a:rot lat="0" lon="0" rev="600000"/>
              </a:lightRig>
            </a:scene3d>
            <a:sp3d prstMaterial="matte"/>
          </a:bodyPr>
          <a:lstStyle/>
          <a:p>
            <a:pPr algn="ctr"/>
            <a:r>
              <a:rPr lang="fr-FR" sz="3200" dirty="0">
                <a:latin typeface="Broadway" panose="04040905080B02020502" pitchFamily="82" charset="0"/>
              </a:rPr>
              <a:t>PARTENAIRES</a:t>
            </a: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8" name="Objet 7"/>
          <p:cNvGraphicFramePr>
            <a:graphicFrameLocks noChangeAspect="1"/>
          </p:cNvGraphicFramePr>
          <p:nvPr>
            <p:extLst>
              <p:ext uri="{D42A27DB-BD31-4B8C-83A1-F6EECF244321}">
                <p14:modId xmlns:p14="http://schemas.microsoft.com/office/powerpoint/2010/main" val="347758634"/>
              </p:ext>
            </p:extLst>
          </p:nvPr>
        </p:nvGraphicFramePr>
        <p:xfrm>
          <a:off x="2969511" y="24836"/>
          <a:ext cx="1008112" cy="900113"/>
        </p:xfrm>
        <a:graphic>
          <a:graphicData uri="http://schemas.openxmlformats.org/presentationml/2006/ole">
            <mc:AlternateContent xmlns:mc="http://schemas.openxmlformats.org/markup-compatibility/2006">
              <mc:Choice xmlns:v="urn:schemas-microsoft-com:vml" Requires="v">
                <p:oleObj spid="_x0000_s4326" name="Picture" r:id="rId7" imgW="670560" imgH="1028700" progId="Word.Picture.8">
                  <p:embed/>
                </p:oleObj>
              </mc:Choice>
              <mc:Fallback>
                <p:oleObj name="Picture" r:id="rId7" imgW="670560" imgH="1028700" progId="Word.Picture.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69511" y="24836"/>
                        <a:ext cx="1008112" cy="900113"/>
                      </a:xfrm>
                      <a:prstGeom prst="rect">
                        <a:avLst/>
                      </a:prstGeom>
                      <a:noFill/>
                    </p:spPr>
                  </p:pic>
                </p:oleObj>
              </mc:Fallback>
            </mc:AlternateContent>
          </a:graphicData>
        </a:graphic>
      </p:graphicFrame>
      <p:pic>
        <p:nvPicPr>
          <p:cNvPr id="11" name="Imag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68635" y="2196099"/>
            <a:ext cx="1330377" cy="1330377"/>
          </a:xfrm>
          <a:prstGeom prst="rect">
            <a:avLst/>
          </a:prstGeom>
        </p:spPr>
      </p:pic>
      <p:pic>
        <p:nvPicPr>
          <p:cNvPr id="12" name="Imag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62590" y="3348026"/>
            <a:ext cx="864096" cy="875721"/>
          </a:xfrm>
          <a:prstGeom prst="rect">
            <a:avLst/>
          </a:prstGeom>
        </p:spPr>
      </p:pic>
      <p:pic>
        <p:nvPicPr>
          <p:cNvPr id="13" name="Imag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9512" y="3226624"/>
            <a:ext cx="905598" cy="898620"/>
          </a:xfrm>
          <a:prstGeom prst="rect">
            <a:avLst/>
          </a:prstGeom>
        </p:spPr>
      </p:pic>
      <p:pic>
        <p:nvPicPr>
          <p:cNvPr id="21" name="Image 20" descr="Autosecurite-copie-1.jpg"/>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167644" y="3032139"/>
            <a:ext cx="1535256" cy="975755"/>
          </a:xfrm>
          <a:prstGeom prst="rect">
            <a:avLst/>
          </a:prstGeom>
          <a:noFill/>
          <a:ln>
            <a:noFill/>
          </a:ln>
        </p:spPr>
      </p:pic>
      <p:pic>
        <p:nvPicPr>
          <p:cNvPr id="22" name="Image 21" descr="logo-renault.jpg"/>
          <p:cNvPicPr/>
          <p:nvPr/>
        </p:nvPicPr>
        <p:blipFill>
          <a:blip r:embed="rId13">
            <a:extLst>
              <a:ext uri="{28A0092B-C50C-407E-A947-70E740481C1C}">
                <a14:useLocalDpi xmlns:a14="http://schemas.microsoft.com/office/drawing/2010/main" val="0"/>
              </a:ext>
            </a:extLst>
          </a:blip>
          <a:srcRect/>
          <a:stretch>
            <a:fillRect/>
          </a:stretch>
        </p:blipFill>
        <p:spPr bwMode="auto">
          <a:xfrm>
            <a:off x="288088" y="4590592"/>
            <a:ext cx="1687010" cy="1040903"/>
          </a:xfrm>
          <a:prstGeom prst="rect">
            <a:avLst/>
          </a:prstGeom>
          <a:noFill/>
          <a:ln>
            <a:noFill/>
          </a:ln>
        </p:spPr>
      </p:pic>
      <p:pic>
        <p:nvPicPr>
          <p:cNvPr id="24" name="Image 23" descr="Logo d-finitif"/>
          <p:cNvPicPr/>
          <p:nvPr/>
        </p:nvPicPr>
        <p:blipFill>
          <a:blip r:embed="rId14">
            <a:extLst>
              <a:ext uri="{28A0092B-C50C-407E-A947-70E740481C1C}">
                <a14:useLocalDpi xmlns:a14="http://schemas.microsoft.com/office/drawing/2010/main" val="0"/>
              </a:ext>
            </a:extLst>
          </a:blip>
          <a:srcRect/>
          <a:stretch>
            <a:fillRect/>
          </a:stretch>
        </p:blipFill>
        <p:spPr bwMode="auto">
          <a:xfrm>
            <a:off x="17122" y="2208829"/>
            <a:ext cx="2478875" cy="851073"/>
          </a:xfrm>
          <a:prstGeom prst="rect">
            <a:avLst/>
          </a:prstGeom>
          <a:noFill/>
          <a:ln>
            <a:noFill/>
          </a:ln>
        </p:spPr>
      </p:pic>
      <p:graphicFrame>
        <p:nvGraphicFramePr>
          <p:cNvPr id="14" name="Tableau 13"/>
          <p:cNvGraphicFramePr>
            <a:graphicFrameLocks noGrp="1"/>
          </p:cNvGraphicFramePr>
          <p:nvPr>
            <p:extLst>
              <p:ext uri="{D42A27DB-BD31-4B8C-83A1-F6EECF244321}">
                <p14:modId xmlns:p14="http://schemas.microsoft.com/office/powerpoint/2010/main" val="1917551006"/>
              </p:ext>
            </p:extLst>
          </p:nvPr>
        </p:nvGraphicFramePr>
        <p:xfrm>
          <a:off x="3022006" y="4695834"/>
          <a:ext cx="3099986" cy="990004"/>
        </p:xfrm>
        <a:graphic>
          <a:graphicData uri="http://schemas.openxmlformats.org/drawingml/2006/table">
            <a:tbl>
              <a:tblPr>
                <a:tableStyleId>{5C22544A-7EE6-4342-B048-85BDC9FD1C3A}</a:tableStyleId>
              </a:tblPr>
              <a:tblGrid>
                <a:gridCol w="3099986">
                  <a:extLst>
                    <a:ext uri="{9D8B030D-6E8A-4147-A177-3AD203B41FA5}">
                      <a16:colId xmlns:a16="http://schemas.microsoft.com/office/drawing/2014/main" val="20000"/>
                    </a:ext>
                  </a:extLst>
                </a:gridCol>
              </a:tblGrid>
              <a:tr h="990004">
                <a:tc>
                  <a:txBody>
                    <a:bodyPr/>
                    <a:lstStyle/>
                    <a:p>
                      <a:pPr algn="ctr" fontAlgn="ctr"/>
                      <a:r>
                        <a:rPr lang="fr-FR" sz="6000" u="none" strike="noStrike" dirty="0">
                          <a:effectLst/>
                          <a:latin typeface="Arial Black" panose="020B0A04020102020204" pitchFamily="34" charset="0"/>
                        </a:rPr>
                        <a:t>3200 </a:t>
                      </a:r>
                      <a:r>
                        <a:rPr lang="fr-FR" sz="6000" u="none" strike="noStrike" dirty="0">
                          <a:effectLst/>
                          <a:latin typeface="Broadway" panose="04040905080B02020502" pitchFamily="82" charset="0"/>
                        </a:rPr>
                        <a:t>€</a:t>
                      </a:r>
                      <a:endParaRPr lang="fr-FR" sz="6000" b="0" i="0" u="none" strike="noStrike" dirty="0">
                        <a:effectLst/>
                        <a:latin typeface="Broadway" panose="04040905080B02020502" pitchFamily="82" charset="0"/>
                      </a:endParaRPr>
                    </a:p>
                  </a:txBody>
                  <a:tcPr marL="0" marR="0" marT="0" marB="0" anchor="ctr">
                    <a:solidFill>
                      <a:schemeClr val="bg2"/>
                    </a:solidFill>
                  </a:tcPr>
                </a:tc>
                <a:extLst>
                  <a:ext uri="{0D108BD9-81ED-4DB2-BD59-A6C34878D82A}">
                    <a16:rowId xmlns:a16="http://schemas.microsoft.com/office/drawing/2014/main" val="10000"/>
                  </a:ext>
                </a:extLst>
              </a:tr>
            </a:tbl>
          </a:graphicData>
        </a:graphic>
      </p:graphicFrame>
      <p:pic>
        <p:nvPicPr>
          <p:cNvPr id="26" name="Image 2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373207" y="1252949"/>
            <a:ext cx="1461133" cy="674369"/>
          </a:xfrm>
          <a:prstGeom prst="rect">
            <a:avLst/>
          </a:prstGeom>
        </p:spPr>
      </p:pic>
      <p:pic>
        <p:nvPicPr>
          <p:cNvPr id="4174" name="Picture 78" descr="https://encrypted-tbn0.gstatic.com/images?q=tbn:ANd9GcT80rCna_oBAYh_mNobSaKW1-VGZ5WPYO2BUOgK9mD5u7HzRPNl"/>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23043" y="2956319"/>
            <a:ext cx="1958801" cy="1390253"/>
          </a:xfrm>
          <a:prstGeom prst="rect">
            <a:avLst/>
          </a:prstGeom>
          <a:noFill/>
          <a:extLst>
            <a:ext uri="{909E8E84-426E-40DD-AFC4-6F175D3DCCD1}">
              <a14:hiddenFill xmlns:a14="http://schemas.microsoft.com/office/drawing/2010/main">
                <a:solidFill>
                  <a:srgbClr val="FFFFFF"/>
                </a:solidFill>
              </a14:hiddenFill>
            </a:ext>
          </a:extLst>
        </p:spPr>
      </p:pic>
      <p:pic>
        <p:nvPicPr>
          <p:cNvPr id="23" name="Image 22" descr="Preview"/>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144593" y="3736903"/>
            <a:ext cx="2024065" cy="1514182"/>
          </a:xfrm>
          <a:prstGeom prst="rect">
            <a:avLst/>
          </a:prstGeom>
          <a:noFill/>
          <a:ln>
            <a:noFill/>
          </a:ln>
        </p:spPr>
      </p:pic>
      <p:pic>
        <p:nvPicPr>
          <p:cNvPr id="25" name="Image 24" descr="Preview"/>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8698" y="5849227"/>
            <a:ext cx="1911725" cy="1045215"/>
          </a:xfrm>
          <a:prstGeom prst="rect">
            <a:avLst/>
          </a:prstGeom>
          <a:noFill/>
          <a:ln>
            <a:noFill/>
          </a:ln>
        </p:spPr>
      </p:pic>
      <p:pic>
        <p:nvPicPr>
          <p:cNvPr id="10" name="Image 9" descr="Une image contenant clipart&#10;&#10;Description générée avec un niveau de confiance élevé">
            <a:extLst>
              <a:ext uri="{FF2B5EF4-FFF2-40B4-BE49-F238E27FC236}">
                <a16:creationId xmlns:a16="http://schemas.microsoft.com/office/drawing/2014/main" id="{34D81D0E-583D-4436-A974-BA7A09B10683}"/>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406851" y="6030856"/>
            <a:ext cx="5398109" cy="819150"/>
          </a:xfrm>
          <a:prstGeom prst="rect">
            <a:avLst/>
          </a:prstGeom>
          <a:solidFill>
            <a:schemeClr val="accent1"/>
          </a:solidFill>
        </p:spPr>
      </p:pic>
      <p:pic>
        <p:nvPicPr>
          <p:cNvPr id="27" name="Image 26">
            <a:extLst>
              <a:ext uri="{FF2B5EF4-FFF2-40B4-BE49-F238E27FC236}">
                <a16:creationId xmlns:a16="http://schemas.microsoft.com/office/drawing/2014/main" id="{7C23B2C8-2431-4D6B-AA53-7B7E5556CE9A}"/>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469734" y="64955"/>
            <a:ext cx="1829720" cy="972659"/>
          </a:xfrm>
          <a:prstGeom prst="rect">
            <a:avLst/>
          </a:prstGeom>
        </p:spPr>
      </p:pic>
    </p:spTree>
    <p:extLst>
      <p:ext uri="{BB962C8B-B14F-4D97-AF65-F5344CB8AC3E}">
        <p14:creationId xmlns:p14="http://schemas.microsoft.com/office/powerpoint/2010/main" val="3822672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8012" y="694354"/>
            <a:ext cx="2847975" cy="1514475"/>
          </a:xfrm>
          <a:prstGeom prst="rect">
            <a:avLst/>
          </a:prstGeom>
        </p:spPr>
      </p:pic>
      <p:pic>
        <p:nvPicPr>
          <p:cNvPr id="1026" name="Picture 2" descr="logo_quadri_ss_filet-basse.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487523"/>
            <a:ext cx="2627784" cy="172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8" name="Objet 7"/>
          <p:cNvGraphicFramePr>
            <a:graphicFrameLocks noChangeAspect="1"/>
          </p:cNvGraphicFramePr>
          <p:nvPr>
            <p:extLst/>
          </p:nvPr>
        </p:nvGraphicFramePr>
        <p:xfrm>
          <a:off x="3275856" y="106819"/>
          <a:ext cx="1008112" cy="900113"/>
        </p:xfrm>
        <a:graphic>
          <a:graphicData uri="http://schemas.openxmlformats.org/presentationml/2006/ole">
            <mc:AlternateContent xmlns:mc="http://schemas.openxmlformats.org/markup-compatibility/2006">
              <mc:Choice xmlns:v="urn:schemas-microsoft-com:vml" Requires="v">
                <p:oleObj spid="_x0000_s69659" name="Picture" r:id="rId6" imgW="670560" imgH="1028700" progId="Word.Picture.8">
                  <p:embed/>
                </p:oleObj>
              </mc:Choice>
              <mc:Fallback>
                <p:oleObj name="Picture" r:id="rId6" imgW="670560" imgH="1028700" progId="Word.Picture.8">
                  <p:embed/>
                  <p:pic>
                    <p:nvPicPr>
                      <p:cNvPr id="8" name="Obje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5856" y="106819"/>
                        <a:ext cx="1008112" cy="900113"/>
                      </a:xfrm>
                      <a:prstGeom prst="rect">
                        <a:avLst/>
                      </a:prstGeom>
                      <a:noFill/>
                    </p:spPr>
                  </p:pic>
                </p:oleObj>
              </mc:Fallback>
            </mc:AlternateContent>
          </a:graphicData>
        </a:graphic>
      </p:graphicFrame>
      <p:pic>
        <p:nvPicPr>
          <p:cNvPr id="11" name="Imag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06777" y="1155903"/>
            <a:ext cx="1829720" cy="844486"/>
          </a:xfrm>
          <a:prstGeom prst="rect">
            <a:avLst/>
          </a:prstGeom>
        </p:spPr>
      </p:pic>
      <p:pic>
        <p:nvPicPr>
          <p:cNvPr id="12" name="Image 11">
            <a:extLst>
              <a:ext uri="{FF2B5EF4-FFF2-40B4-BE49-F238E27FC236}">
                <a16:creationId xmlns:a16="http://schemas.microsoft.com/office/drawing/2014/main" id="{81677515-31C8-4D62-B154-1281B5B831B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69734" y="64955"/>
            <a:ext cx="1829720" cy="972659"/>
          </a:xfrm>
          <a:prstGeom prst="rect">
            <a:avLst/>
          </a:prstGeom>
        </p:spPr>
      </p:pic>
      <p:pic>
        <p:nvPicPr>
          <p:cNvPr id="10" name="Image 9">
            <a:extLst>
              <a:ext uri="{FF2B5EF4-FFF2-40B4-BE49-F238E27FC236}">
                <a16:creationId xmlns:a16="http://schemas.microsoft.com/office/drawing/2014/main" id="{742DCBF6-275D-443C-9932-1B14CAC373E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3568" y="2087678"/>
            <a:ext cx="7532077" cy="4770322"/>
          </a:xfrm>
          <a:prstGeom prst="rect">
            <a:avLst/>
          </a:prstGeom>
        </p:spPr>
      </p:pic>
      <p:sp>
        <p:nvSpPr>
          <p:cNvPr id="13" name="ZoneTexte 12">
            <a:extLst>
              <a:ext uri="{FF2B5EF4-FFF2-40B4-BE49-F238E27FC236}">
                <a16:creationId xmlns:a16="http://schemas.microsoft.com/office/drawing/2014/main" id="{83736625-0A0B-4A4A-B06D-BAD3D8034A7A}"/>
              </a:ext>
            </a:extLst>
          </p:cNvPr>
          <p:cNvSpPr txBox="1"/>
          <p:nvPr/>
        </p:nvSpPr>
        <p:spPr>
          <a:xfrm>
            <a:off x="683568" y="5445224"/>
            <a:ext cx="3600400" cy="1446550"/>
          </a:xfrm>
          <a:prstGeom prst="rect">
            <a:avLst/>
          </a:prstGeom>
          <a:noFill/>
        </p:spPr>
        <p:txBody>
          <a:bodyPr wrap="square" rtlCol="0">
            <a:spAutoFit/>
          </a:bodyPr>
          <a:lstStyle/>
          <a:p>
            <a:r>
              <a:rPr lang="fr-FR" sz="4400" b="1" dirty="0">
                <a:highlight>
                  <a:srgbClr val="FFFF00"/>
                </a:highlight>
              </a:rPr>
              <a:t>Rapport moral</a:t>
            </a:r>
          </a:p>
          <a:p>
            <a:r>
              <a:rPr lang="fr-FR" sz="4400" b="1" dirty="0">
                <a:highlight>
                  <a:srgbClr val="FFFF00"/>
                </a:highlight>
              </a:rPr>
              <a:t>Merci</a:t>
            </a:r>
          </a:p>
        </p:txBody>
      </p:sp>
    </p:spTree>
    <p:extLst>
      <p:ext uri="{BB962C8B-B14F-4D97-AF65-F5344CB8AC3E}">
        <p14:creationId xmlns:p14="http://schemas.microsoft.com/office/powerpoint/2010/main" val="12190915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04" y="2208829"/>
            <a:ext cx="9036496" cy="4649171"/>
          </a:xfrm>
          <a:prstGeom prst="rect">
            <a:avLst/>
          </a:prstGeom>
        </p:spPr>
      </p:pic>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8012" y="694354"/>
            <a:ext cx="2847975" cy="1514475"/>
          </a:xfrm>
          <a:prstGeom prst="rect">
            <a:avLst/>
          </a:prstGeom>
        </p:spPr>
      </p:pic>
      <p:pic>
        <p:nvPicPr>
          <p:cNvPr id="1026" name="Picture 2" descr="logo_quadri_ss_filet-basse.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98" y="106819"/>
            <a:ext cx="2627784" cy="172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8" name="Objet 7"/>
          <p:cNvGraphicFramePr>
            <a:graphicFrameLocks noChangeAspect="1"/>
          </p:cNvGraphicFramePr>
          <p:nvPr>
            <p:extLst/>
          </p:nvPr>
        </p:nvGraphicFramePr>
        <p:xfrm>
          <a:off x="3148012" y="0"/>
          <a:ext cx="1008112" cy="900113"/>
        </p:xfrm>
        <a:graphic>
          <a:graphicData uri="http://schemas.openxmlformats.org/presentationml/2006/ole">
            <mc:AlternateContent xmlns:mc="http://schemas.openxmlformats.org/markup-compatibility/2006">
              <mc:Choice xmlns:v="urn:schemas-microsoft-com:vml" Requires="v">
                <p:oleObj spid="_x0000_s64556" name="Picture" r:id="rId7" imgW="670560" imgH="1028700" progId="Word.Picture.8">
                  <p:embed/>
                </p:oleObj>
              </mc:Choice>
              <mc:Fallback>
                <p:oleObj name="Picture" r:id="rId7" imgW="670560" imgH="1028700" progId="Word.Picture.8">
                  <p:embed/>
                  <p:pic>
                    <p:nvPicPr>
                      <p:cNvPr id="8" name="Obje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48012" y="0"/>
                        <a:ext cx="1008112" cy="900113"/>
                      </a:xfrm>
                      <a:prstGeom prst="rect">
                        <a:avLst/>
                      </a:prstGeom>
                      <a:noFill/>
                    </p:spPr>
                  </p:pic>
                </p:oleObj>
              </mc:Fallback>
            </mc:AlternateContent>
          </a:graphicData>
        </a:graphic>
      </p:graphicFrame>
      <p:graphicFrame>
        <p:nvGraphicFramePr>
          <p:cNvPr id="13" name="Tableau 12"/>
          <p:cNvGraphicFramePr>
            <a:graphicFrameLocks noGrp="1"/>
          </p:cNvGraphicFramePr>
          <p:nvPr>
            <p:extLst>
              <p:ext uri="{D42A27DB-BD31-4B8C-83A1-F6EECF244321}">
                <p14:modId xmlns:p14="http://schemas.microsoft.com/office/powerpoint/2010/main" val="2290736747"/>
              </p:ext>
            </p:extLst>
          </p:nvPr>
        </p:nvGraphicFramePr>
        <p:xfrm>
          <a:off x="1619672" y="4558106"/>
          <a:ext cx="5648673" cy="1929817"/>
        </p:xfrm>
        <a:graphic>
          <a:graphicData uri="http://schemas.openxmlformats.org/drawingml/2006/table">
            <a:tbl>
              <a:tblPr>
                <a:tableStyleId>{5C22544A-7EE6-4342-B048-85BDC9FD1C3A}</a:tableStyleId>
              </a:tblPr>
              <a:tblGrid>
                <a:gridCol w="5648673">
                  <a:extLst>
                    <a:ext uri="{9D8B030D-6E8A-4147-A177-3AD203B41FA5}">
                      <a16:colId xmlns:a16="http://schemas.microsoft.com/office/drawing/2014/main" val="20000"/>
                    </a:ext>
                  </a:extLst>
                </a:gridCol>
              </a:tblGrid>
              <a:tr h="1929817">
                <a:tc>
                  <a:txBody>
                    <a:bodyPr/>
                    <a:lstStyle/>
                    <a:p>
                      <a:pPr algn="ctr" fontAlgn="ctr"/>
                      <a:r>
                        <a:rPr lang="fr-FR" sz="6000" b="1" u="sng" strike="noStrike" dirty="0">
                          <a:solidFill>
                            <a:schemeClr val="bg1"/>
                          </a:solidFill>
                          <a:effectLst>
                            <a:outerShdw blurRad="38100" dist="38100" dir="2700000" algn="tl">
                              <a:srgbClr val="000000">
                                <a:alpha val="43137"/>
                              </a:srgbClr>
                            </a:outerShdw>
                          </a:effectLst>
                          <a:latin typeface="Arial Black" panose="020B0A04020102020204" pitchFamily="34" charset="0"/>
                        </a:rPr>
                        <a:t>+ 849</a:t>
                      </a:r>
                      <a:r>
                        <a:rPr lang="fr-FR" sz="6000" b="1" u="sng" strike="noStrike" baseline="0" dirty="0">
                          <a:solidFill>
                            <a:schemeClr val="bg1"/>
                          </a:solidFill>
                          <a:effectLst>
                            <a:outerShdw blurRad="38100" dist="38100" dir="2700000" algn="tl">
                              <a:srgbClr val="000000">
                                <a:alpha val="43137"/>
                              </a:srgbClr>
                            </a:outerShdw>
                          </a:effectLst>
                          <a:latin typeface="Arial Black" panose="020B0A04020102020204" pitchFamily="34" charset="0"/>
                        </a:rPr>
                        <a:t> </a:t>
                      </a:r>
                      <a:r>
                        <a:rPr lang="fr-FR" sz="5400" b="1" u="sng" strike="noStrike" baseline="0" dirty="0">
                          <a:solidFill>
                            <a:schemeClr val="bg1"/>
                          </a:solidFill>
                          <a:effectLst>
                            <a:outerShdw blurRad="38100" dist="38100" dir="2700000" algn="tl">
                              <a:srgbClr val="000000">
                                <a:alpha val="43137"/>
                              </a:srgbClr>
                            </a:outerShdw>
                          </a:effectLst>
                          <a:latin typeface="Arial Black" panose="020B0A04020102020204" pitchFamily="34" charset="0"/>
                        </a:rPr>
                        <a:t>€</a:t>
                      </a:r>
                      <a:endParaRPr lang="fr-FR" sz="5400" b="1" i="0" u="none" strike="noStrike" dirty="0">
                        <a:solidFill>
                          <a:schemeClr val="bg1"/>
                        </a:solidFill>
                        <a:effectLst/>
                        <a:latin typeface="Arial Black" panose="020B0A04020102020204" pitchFamily="34" charset="0"/>
                      </a:endParaRPr>
                    </a:p>
                  </a:txBody>
                  <a:tcPr marL="0" marR="0" marT="0" marB="0" anchor="ctr">
                    <a:solidFill>
                      <a:srgbClr val="00B050"/>
                    </a:solidFill>
                  </a:tcPr>
                </a:tc>
                <a:extLst>
                  <a:ext uri="{0D108BD9-81ED-4DB2-BD59-A6C34878D82A}">
                    <a16:rowId xmlns:a16="http://schemas.microsoft.com/office/drawing/2014/main" val="10000"/>
                  </a:ext>
                </a:extLst>
              </a:tr>
            </a:tbl>
          </a:graphicData>
        </a:graphic>
      </p:graphicFrame>
      <p:pic>
        <p:nvPicPr>
          <p:cNvPr id="15" name="Imag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80312" y="1451591"/>
            <a:ext cx="1461133" cy="674369"/>
          </a:xfrm>
          <a:prstGeom prst="rect">
            <a:avLst/>
          </a:prstGeom>
        </p:spPr>
      </p:pic>
      <p:sp>
        <p:nvSpPr>
          <p:cNvPr id="6" name="ZoneTexte 5"/>
          <p:cNvSpPr txBox="1"/>
          <p:nvPr/>
        </p:nvSpPr>
        <p:spPr>
          <a:xfrm>
            <a:off x="988354" y="2797866"/>
            <a:ext cx="6896013" cy="1200329"/>
          </a:xfrm>
          <a:prstGeom prst="rect">
            <a:avLst/>
          </a:prstGeom>
          <a:noFill/>
          <a:scene3d>
            <a:camera prst="orthographicFront">
              <a:rot lat="0" lon="21299999" rev="0"/>
            </a:camera>
            <a:lightRig rig="threePt" dir="t"/>
          </a:scene3d>
        </p:spPr>
        <p:txBody>
          <a:bodyPr wrap="square" rtlCol="0">
            <a:spAutoFit/>
          </a:bodyPr>
          <a:lstStyle/>
          <a:p>
            <a:pPr algn="ctr"/>
            <a:r>
              <a:rPr lang="fr-FR" sz="7200" dirty="0">
                <a:solidFill>
                  <a:srgbClr val="00B0F0"/>
                </a:solidFill>
              </a:rPr>
              <a:t>DONS EN NATURE</a:t>
            </a:r>
          </a:p>
        </p:txBody>
      </p:sp>
      <p:pic>
        <p:nvPicPr>
          <p:cNvPr id="14" name="Image 13">
            <a:extLst>
              <a:ext uri="{FF2B5EF4-FFF2-40B4-BE49-F238E27FC236}">
                <a16:creationId xmlns:a16="http://schemas.microsoft.com/office/drawing/2014/main" id="{01914825-91EA-40CF-B759-761FD45E099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69734" y="64955"/>
            <a:ext cx="1829720" cy="972659"/>
          </a:xfrm>
          <a:prstGeom prst="rect">
            <a:avLst/>
          </a:prstGeom>
        </p:spPr>
      </p:pic>
    </p:spTree>
    <p:extLst>
      <p:ext uri="{BB962C8B-B14F-4D97-AF65-F5344CB8AC3E}">
        <p14:creationId xmlns:p14="http://schemas.microsoft.com/office/powerpoint/2010/main" val="2502519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060849"/>
            <a:ext cx="9144000" cy="4823066"/>
          </a:xfrm>
          <a:prstGeom prst="rect">
            <a:avLst/>
          </a:prstGeom>
          <a:solidFill>
            <a:schemeClr val="tx2">
              <a:lumMod val="60000"/>
              <a:lumOff val="40000"/>
            </a:schemeClr>
          </a:solidFill>
        </p:spPr>
      </p:pic>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8012" y="694354"/>
            <a:ext cx="2847975" cy="1514475"/>
          </a:xfrm>
          <a:prstGeom prst="rect">
            <a:avLst/>
          </a:prstGeom>
        </p:spPr>
      </p:pic>
      <p:pic>
        <p:nvPicPr>
          <p:cNvPr id="1026" name="Picture 2" descr="logo_quadri_ss_filet-basse.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98" y="106819"/>
            <a:ext cx="2627784" cy="172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2615903" y="2303305"/>
            <a:ext cx="3563972" cy="584775"/>
          </a:xfrm>
          <a:prstGeom prst="rect">
            <a:avLst/>
          </a:prstGeom>
          <a:solidFill>
            <a:schemeClr val="bg1"/>
          </a:solidFill>
          <a:ln>
            <a:solidFill>
              <a:schemeClr val="tx1"/>
            </a:solidFill>
          </a:ln>
        </p:spPr>
        <p:txBody>
          <a:bodyPr wrap="square" rtlCol="0">
            <a:spAutoFit/>
            <a:scene3d>
              <a:camera prst="orthographicFront"/>
              <a:lightRig rig="threePt" dir="t">
                <a:rot lat="0" lon="0" rev="600000"/>
              </a:lightRig>
            </a:scene3d>
            <a:sp3d prstMaterial="matte"/>
          </a:bodyPr>
          <a:lstStyle/>
          <a:p>
            <a:pPr algn="ctr"/>
            <a:r>
              <a:rPr lang="fr-FR" sz="3200" dirty="0">
                <a:latin typeface="Arial Black" panose="020B0A04020102020204" pitchFamily="34" charset="0"/>
              </a:rPr>
              <a:t>SUBVENTIONS</a:t>
            </a: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8" name="Objet 7"/>
          <p:cNvGraphicFramePr>
            <a:graphicFrameLocks noChangeAspect="1"/>
          </p:cNvGraphicFramePr>
          <p:nvPr>
            <p:extLst>
              <p:ext uri="{D42A27DB-BD31-4B8C-83A1-F6EECF244321}">
                <p14:modId xmlns:p14="http://schemas.microsoft.com/office/powerpoint/2010/main" val="1201225890"/>
              </p:ext>
            </p:extLst>
          </p:nvPr>
        </p:nvGraphicFramePr>
        <p:xfrm>
          <a:off x="2750137" y="0"/>
          <a:ext cx="1008112" cy="900113"/>
        </p:xfrm>
        <a:graphic>
          <a:graphicData uri="http://schemas.openxmlformats.org/presentationml/2006/ole">
            <mc:AlternateContent xmlns:mc="http://schemas.openxmlformats.org/markup-compatibility/2006">
              <mc:Choice xmlns:v="urn:schemas-microsoft-com:vml" Requires="v">
                <p:oleObj spid="_x0000_s2419" name="Picture" r:id="rId7" imgW="670560" imgH="1028700" progId="Word.Picture.8">
                  <p:embed/>
                </p:oleObj>
              </mc:Choice>
              <mc:Fallback>
                <p:oleObj name="Picture" r:id="rId7" imgW="670560" imgH="1028700" progId="Word.Picture.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50137" y="0"/>
                        <a:ext cx="1008112" cy="900113"/>
                      </a:xfrm>
                      <a:prstGeom prst="rect">
                        <a:avLst/>
                      </a:prstGeom>
                      <a:noFill/>
                    </p:spPr>
                  </p:pic>
                </p:oleObj>
              </mc:Fallback>
            </mc:AlternateContent>
          </a:graphicData>
        </a:graphic>
      </p:graphicFrame>
      <p:sp>
        <p:nvSpPr>
          <p:cNvPr id="14" name="Rectangle 13"/>
          <p:cNvSpPr/>
          <p:nvPr/>
        </p:nvSpPr>
        <p:spPr>
          <a:xfrm>
            <a:off x="3324337" y="4283809"/>
            <a:ext cx="2593867" cy="830997"/>
          </a:xfrm>
          <a:prstGeom prst="rect">
            <a:avLst/>
          </a:prstGeom>
          <a:solidFill>
            <a:srgbClr val="92D050"/>
          </a:solidFill>
        </p:spPr>
        <p:txBody>
          <a:bodyPr wrap="square" lIns="91440" tIns="45720" rIns="91440" bIns="45720">
            <a:spAutoFit/>
          </a:bodyPr>
          <a:lstStyle/>
          <a:p>
            <a:pPr algn="ctr"/>
            <a:r>
              <a:rPr lang="fr-FR" sz="48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Arial Black" panose="020B0A04020102020204" pitchFamily="34" charset="0"/>
              </a:rPr>
              <a:t>1620</a:t>
            </a:r>
            <a:r>
              <a:rPr lang="fr-FR" sz="48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Broadway" panose="04040905080B02020502" pitchFamily="82" charset="0"/>
              </a:rPr>
              <a:t> €</a:t>
            </a:r>
          </a:p>
        </p:txBody>
      </p:sp>
      <p:pic>
        <p:nvPicPr>
          <p:cNvPr id="10" name="Imag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33545" y="3056111"/>
            <a:ext cx="2758800" cy="992705"/>
          </a:xfrm>
          <a:prstGeom prst="rect">
            <a:avLst/>
          </a:prstGeom>
        </p:spPr>
      </p:pic>
      <p:pic>
        <p:nvPicPr>
          <p:cNvPr id="19" name="Picture 2" descr="logo_quadri_ss_filet-basse.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098" y="259219"/>
            <a:ext cx="2627784" cy="172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 descr="logo_quadri_ss_filet-basse.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731" y="219031"/>
            <a:ext cx="2627784" cy="172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2" name="Tableau 21" hidden="1"/>
          <p:cNvGraphicFramePr>
            <a:graphicFrameLocks noGrp="1"/>
          </p:cNvGraphicFramePr>
          <p:nvPr>
            <p:extLst>
              <p:ext uri="{D42A27DB-BD31-4B8C-83A1-F6EECF244321}">
                <p14:modId xmlns:p14="http://schemas.microsoft.com/office/powerpoint/2010/main" val="589068278"/>
              </p:ext>
            </p:extLst>
          </p:nvPr>
        </p:nvGraphicFramePr>
        <p:xfrm>
          <a:off x="1245132" y="4133255"/>
          <a:ext cx="770753" cy="304800"/>
        </p:xfrm>
        <a:graphic>
          <a:graphicData uri="http://schemas.openxmlformats.org/drawingml/2006/table">
            <a:tbl>
              <a:tblPr>
                <a:tableStyleId>{5C22544A-7EE6-4342-B048-85BDC9FD1C3A}</a:tableStyleId>
              </a:tblPr>
              <a:tblGrid>
                <a:gridCol w="770753">
                  <a:extLst>
                    <a:ext uri="{9D8B030D-6E8A-4147-A177-3AD203B41FA5}">
                      <a16:colId xmlns:a16="http://schemas.microsoft.com/office/drawing/2014/main" val="20000"/>
                    </a:ext>
                  </a:extLst>
                </a:gridCol>
              </a:tblGrid>
              <a:tr h="216967">
                <a:tc>
                  <a:txBody>
                    <a:bodyPr/>
                    <a:lstStyle/>
                    <a:p>
                      <a:pPr algn="ctr" fontAlgn="ctr"/>
                      <a:endParaRPr lang="fr-FR" sz="2000" b="0" i="0" u="none" strike="noStrike" dirty="0">
                        <a:effectLst/>
                        <a:latin typeface="Broadway"/>
                      </a:endParaRPr>
                    </a:p>
                  </a:txBody>
                  <a:tcPr marL="0" marR="0" marT="0" marB="0" anchor="ctr">
                    <a:gradFill>
                      <a:gsLst>
                        <a:gs pos="0">
                          <a:srgbClr val="FFF200"/>
                        </a:gs>
                        <a:gs pos="45000">
                          <a:srgbClr val="FF7A00"/>
                        </a:gs>
                        <a:gs pos="70000">
                          <a:srgbClr val="FF0300"/>
                        </a:gs>
                        <a:gs pos="100000">
                          <a:srgbClr val="4D0808"/>
                        </a:gs>
                      </a:gsLst>
                      <a:lin ang="5400000" scaled="0"/>
                    </a:gradFill>
                  </a:tcPr>
                </a:tc>
                <a:extLst>
                  <a:ext uri="{0D108BD9-81ED-4DB2-BD59-A6C34878D82A}">
                    <a16:rowId xmlns:a16="http://schemas.microsoft.com/office/drawing/2014/main" val="10000"/>
                  </a:ext>
                </a:extLst>
              </a:tr>
            </a:tbl>
          </a:graphicData>
        </a:graphic>
      </p:graphicFrame>
      <p:graphicFrame>
        <p:nvGraphicFramePr>
          <p:cNvPr id="23" name="Tableau 22"/>
          <p:cNvGraphicFramePr>
            <a:graphicFrameLocks noGrp="1"/>
          </p:cNvGraphicFramePr>
          <p:nvPr>
            <p:extLst>
              <p:ext uri="{D42A27DB-BD31-4B8C-83A1-F6EECF244321}">
                <p14:modId xmlns:p14="http://schemas.microsoft.com/office/powerpoint/2010/main" val="1150695679"/>
              </p:ext>
            </p:extLst>
          </p:nvPr>
        </p:nvGraphicFramePr>
        <p:xfrm>
          <a:off x="77491" y="5444506"/>
          <a:ext cx="2588218" cy="731520"/>
        </p:xfrm>
        <a:graphic>
          <a:graphicData uri="http://schemas.openxmlformats.org/drawingml/2006/table">
            <a:tbl>
              <a:tblPr>
                <a:tableStyleId>{5C22544A-7EE6-4342-B048-85BDC9FD1C3A}</a:tableStyleId>
              </a:tblPr>
              <a:tblGrid>
                <a:gridCol w="2588218">
                  <a:extLst>
                    <a:ext uri="{9D8B030D-6E8A-4147-A177-3AD203B41FA5}">
                      <a16:colId xmlns:a16="http://schemas.microsoft.com/office/drawing/2014/main" val="20000"/>
                    </a:ext>
                  </a:extLst>
                </a:gridCol>
              </a:tblGrid>
              <a:tr h="428625">
                <a:tc>
                  <a:txBody>
                    <a:bodyPr/>
                    <a:lstStyle/>
                    <a:p>
                      <a:pPr algn="ctr" fontAlgn="ctr"/>
                      <a:r>
                        <a:rPr lang="fr-FR" sz="4800" u="none" strike="noStrike" dirty="0">
                          <a:effectLst/>
                          <a:latin typeface="Arial Black" panose="020B0A04020102020204" pitchFamily="34" charset="0"/>
                        </a:rPr>
                        <a:t>445€</a:t>
                      </a:r>
                      <a:endParaRPr lang="fr-FR" sz="2400" b="0" i="0" u="none" strike="noStrike" dirty="0">
                        <a:effectLst/>
                        <a:latin typeface="Arial Black" panose="020B0A04020102020204" pitchFamily="34" charset="0"/>
                      </a:endParaRPr>
                    </a:p>
                  </a:txBody>
                  <a:tcPr marL="0" marR="0" marT="0" marB="0" anchor="ctr">
                    <a:solidFill>
                      <a:schemeClr val="bg2"/>
                    </a:solidFill>
                  </a:tcPr>
                </a:tc>
                <a:extLst>
                  <a:ext uri="{0D108BD9-81ED-4DB2-BD59-A6C34878D82A}">
                    <a16:rowId xmlns:a16="http://schemas.microsoft.com/office/drawing/2014/main" val="10000"/>
                  </a:ext>
                </a:extLst>
              </a:tr>
            </a:tbl>
          </a:graphicData>
        </a:graphic>
      </p:graphicFrame>
      <p:graphicFrame>
        <p:nvGraphicFramePr>
          <p:cNvPr id="24" name="Tableau 23"/>
          <p:cNvGraphicFramePr>
            <a:graphicFrameLocks noGrp="1"/>
          </p:cNvGraphicFramePr>
          <p:nvPr>
            <p:extLst>
              <p:ext uri="{D42A27DB-BD31-4B8C-83A1-F6EECF244321}">
                <p14:modId xmlns:p14="http://schemas.microsoft.com/office/powerpoint/2010/main" val="54745907"/>
              </p:ext>
            </p:extLst>
          </p:nvPr>
        </p:nvGraphicFramePr>
        <p:xfrm>
          <a:off x="6524149" y="5469767"/>
          <a:ext cx="2496502" cy="731520"/>
        </p:xfrm>
        <a:graphic>
          <a:graphicData uri="http://schemas.openxmlformats.org/drawingml/2006/table">
            <a:tbl>
              <a:tblPr>
                <a:tableStyleId>{5C22544A-7EE6-4342-B048-85BDC9FD1C3A}</a:tableStyleId>
              </a:tblPr>
              <a:tblGrid>
                <a:gridCol w="2496502">
                  <a:extLst>
                    <a:ext uri="{9D8B030D-6E8A-4147-A177-3AD203B41FA5}">
                      <a16:colId xmlns:a16="http://schemas.microsoft.com/office/drawing/2014/main" val="20000"/>
                    </a:ext>
                  </a:extLst>
                </a:gridCol>
              </a:tblGrid>
              <a:tr h="428625">
                <a:tc>
                  <a:txBody>
                    <a:bodyPr/>
                    <a:lstStyle/>
                    <a:p>
                      <a:pPr algn="ctr" fontAlgn="ctr"/>
                      <a:r>
                        <a:rPr lang="fr-FR" sz="4800" u="none" strike="noStrike" dirty="0">
                          <a:effectLst/>
                          <a:latin typeface="Arial Black" panose="020B0A04020102020204" pitchFamily="34" charset="0"/>
                        </a:rPr>
                        <a:t>2385 </a:t>
                      </a:r>
                      <a:r>
                        <a:rPr lang="fr-FR" sz="2400" u="none" strike="noStrike" dirty="0">
                          <a:effectLst/>
                          <a:latin typeface="Broadway" panose="04040905080B02020502" pitchFamily="82" charset="0"/>
                        </a:rPr>
                        <a:t>€</a:t>
                      </a:r>
                      <a:endParaRPr lang="fr-FR" sz="2400" b="0" i="0" u="none" strike="noStrike" dirty="0">
                        <a:effectLst/>
                        <a:latin typeface="Broadway" panose="04040905080B02020502" pitchFamily="82" charset="0"/>
                      </a:endParaRPr>
                    </a:p>
                  </a:txBody>
                  <a:tcPr marL="0" marR="0" marT="0" marB="0" anchor="ctr">
                    <a:solidFill>
                      <a:schemeClr val="bg2"/>
                    </a:solidFill>
                  </a:tcPr>
                </a:tc>
                <a:extLst>
                  <a:ext uri="{0D108BD9-81ED-4DB2-BD59-A6C34878D82A}">
                    <a16:rowId xmlns:a16="http://schemas.microsoft.com/office/drawing/2014/main" val="10000"/>
                  </a:ext>
                </a:extLst>
              </a:tr>
            </a:tbl>
          </a:graphicData>
        </a:graphic>
      </p:graphicFrame>
      <p:pic>
        <p:nvPicPr>
          <p:cNvPr id="28" name="Image 2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29115" y="1064612"/>
            <a:ext cx="1461133" cy="674369"/>
          </a:xfrm>
          <a:prstGeom prst="rect">
            <a:avLst/>
          </a:prstGeom>
        </p:spPr>
      </p:pic>
      <p:pic>
        <p:nvPicPr>
          <p:cNvPr id="21" name="Picture 2" descr="logo_quadri_ss_filet-basse.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843" y="4078060"/>
            <a:ext cx="2012015" cy="988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Objet 8"/>
          <p:cNvGraphicFramePr>
            <a:graphicFrameLocks noChangeAspect="1"/>
          </p:cNvGraphicFramePr>
          <p:nvPr>
            <p:extLst>
              <p:ext uri="{D42A27DB-BD31-4B8C-83A1-F6EECF244321}">
                <p14:modId xmlns:p14="http://schemas.microsoft.com/office/powerpoint/2010/main" val="2908095054"/>
              </p:ext>
            </p:extLst>
          </p:nvPr>
        </p:nvGraphicFramePr>
        <p:xfrm>
          <a:off x="7626216" y="4078060"/>
          <a:ext cx="1244936" cy="1116770"/>
        </p:xfrm>
        <a:graphic>
          <a:graphicData uri="http://schemas.openxmlformats.org/presentationml/2006/ole">
            <mc:AlternateContent xmlns:mc="http://schemas.openxmlformats.org/markup-compatibility/2006">
              <mc:Choice xmlns:v="urn:schemas-microsoft-com:vml" Requires="v">
                <p:oleObj spid="_x0000_s2420" name="Picture" r:id="rId10" imgW="670560" imgH="1028700" progId="Word.Picture.8">
                  <p:embed/>
                </p:oleObj>
              </mc:Choice>
              <mc:Fallback>
                <p:oleObj name="Picture" r:id="rId10" imgW="670560" imgH="1028700" progId="Word.Picture.8">
                  <p:embed/>
                  <p:pic>
                    <p:nvPicPr>
                      <p:cNvPr id="0" name="Obje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6216" y="4078060"/>
                        <a:ext cx="1244936" cy="1116770"/>
                      </a:xfrm>
                      <a:prstGeom prst="rect">
                        <a:avLst/>
                      </a:prstGeom>
                      <a:noFill/>
                      <a:ln>
                        <a:noFill/>
                      </a:ln>
                      <a:extLst/>
                    </p:spPr>
                  </p:pic>
                </p:oleObj>
              </mc:Fallback>
            </mc:AlternateContent>
          </a:graphicData>
        </a:graphic>
      </p:graphicFrame>
      <p:pic>
        <p:nvPicPr>
          <p:cNvPr id="25" name="Image 24">
            <a:extLst>
              <a:ext uri="{FF2B5EF4-FFF2-40B4-BE49-F238E27FC236}">
                <a16:creationId xmlns:a16="http://schemas.microsoft.com/office/drawing/2014/main" id="{FA1DF02F-F07A-449D-8AA7-C224DB30E94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469734" y="64955"/>
            <a:ext cx="1829720" cy="972659"/>
          </a:xfrm>
          <a:prstGeom prst="rect">
            <a:avLst/>
          </a:prstGeom>
        </p:spPr>
      </p:pic>
    </p:spTree>
    <p:extLst>
      <p:ext uri="{BB962C8B-B14F-4D97-AF65-F5344CB8AC3E}">
        <p14:creationId xmlns:p14="http://schemas.microsoft.com/office/powerpoint/2010/main" val="325210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100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ppt_w</p:attrName>
                                        </p:attrNameLst>
                                      </p:cBhvr>
                                      <p:tavLst>
                                        <p:tav tm="0" fmla="#ppt_w*sin(2.5*pi*$)">
                                          <p:val>
                                            <p:fltVal val="0"/>
                                          </p:val>
                                        </p:tav>
                                        <p:tav tm="100000">
                                          <p:val>
                                            <p:fltVal val="1"/>
                                          </p:val>
                                        </p:tav>
                                      </p:tavLst>
                                    </p:anim>
                                    <p:anim calcmode="lin" valueType="num">
                                      <p:cBhvr>
                                        <p:cTn id="9" dur="1000" fill="hold"/>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dirty="0"/>
          </a:p>
        </p:txBody>
      </p:sp>
      <p:sp>
        <p:nvSpPr>
          <p:cNvPr id="3" name="Sous-titre 2"/>
          <p:cNvSpPr>
            <a:spLocks noGrp="1"/>
          </p:cNvSpPr>
          <p:nvPr>
            <p:ph type="subTitle" idx="1"/>
          </p:nvPr>
        </p:nvSpPr>
        <p:spPr/>
        <p:txBody>
          <a:bodyPr/>
          <a:lstStyle/>
          <a:p>
            <a:endParaRPr lang="fr-FR"/>
          </a:p>
        </p:txBody>
      </p:sp>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51" y="2130426"/>
            <a:ext cx="9036496" cy="4740778"/>
          </a:xfrm>
          <a:prstGeom prst="rect">
            <a:avLst/>
          </a:prstGeom>
        </p:spPr>
      </p:pic>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8012" y="694354"/>
            <a:ext cx="2847975" cy="1514475"/>
          </a:xfrm>
          <a:prstGeom prst="rect">
            <a:avLst/>
          </a:prstGeom>
        </p:spPr>
      </p:pic>
      <p:pic>
        <p:nvPicPr>
          <p:cNvPr id="1026" name="Picture 2" descr="logo_quadri_ss_filet-basse.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98" y="106819"/>
            <a:ext cx="2627784" cy="172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539552" y="2404711"/>
            <a:ext cx="7354906" cy="769441"/>
          </a:xfrm>
          <a:prstGeom prst="rect">
            <a:avLst/>
          </a:prstGeom>
          <a:solidFill>
            <a:schemeClr val="bg1"/>
          </a:solidFill>
          <a:ln>
            <a:solidFill>
              <a:schemeClr val="tx1"/>
            </a:solidFill>
          </a:ln>
        </p:spPr>
        <p:txBody>
          <a:bodyPr wrap="square" rtlCol="0">
            <a:spAutoFit/>
            <a:scene3d>
              <a:camera prst="orthographicFront"/>
              <a:lightRig rig="threePt" dir="t">
                <a:rot lat="0" lon="0" rev="600000"/>
              </a:lightRig>
            </a:scene3d>
            <a:sp3d prstMaterial="matte"/>
          </a:bodyPr>
          <a:lstStyle/>
          <a:p>
            <a:pPr algn="ctr"/>
            <a:r>
              <a:rPr lang="fr-FR" sz="4400" dirty="0">
                <a:latin typeface="Broadway" panose="04040905080B02020502" pitchFamily="82" charset="0"/>
              </a:rPr>
              <a:t>RALLYE DE PRINTEMPS</a:t>
            </a: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8" name="Objet 7"/>
          <p:cNvGraphicFramePr>
            <a:graphicFrameLocks noChangeAspect="1"/>
          </p:cNvGraphicFramePr>
          <p:nvPr>
            <p:extLst>
              <p:ext uri="{D42A27DB-BD31-4B8C-83A1-F6EECF244321}">
                <p14:modId xmlns:p14="http://schemas.microsoft.com/office/powerpoint/2010/main" val="3162434670"/>
              </p:ext>
            </p:extLst>
          </p:nvPr>
        </p:nvGraphicFramePr>
        <p:xfrm>
          <a:off x="3077674" y="103520"/>
          <a:ext cx="1008112" cy="900113"/>
        </p:xfrm>
        <a:graphic>
          <a:graphicData uri="http://schemas.openxmlformats.org/presentationml/2006/ole">
            <mc:AlternateContent xmlns:mc="http://schemas.openxmlformats.org/markup-compatibility/2006">
              <mc:Choice xmlns:v="urn:schemas-microsoft-com:vml" Requires="v">
                <p:oleObj spid="_x0000_s6355" name="Picture" r:id="rId7" imgW="670560" imgH="1028700" progId="Word.Picture.8">
                  <p:embed/>
                </p:oleObj>
              </mc:Choice>
              <mc:Fallback>
                <p:oleObj name="Picture" r:id="rId7" imgW="670560" imgH="1028700" progId="Word.Picture.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77674" y="103520"/>
                        <a:ext cx="1008112" cy="900113"/>
                      </a:xfrm>
                      <a:prstGeom prst="rect">
                        <a:avLst/>
                      </a:prstGeom>
                      <a:noFill/>
                    </p:spPr>
                  </p:pic>
                </p:oleObj>
              </mc:Fallback>
            </mc:AlternateContent>
          </a:graphicData>
        </a:graphic>
      </p:graphicFrame>
      <p:pic>
        <p:nvPicPr>
          <p:cNvPr id="17" name="Imag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34418" y="1485340"/>
            <a:ext cx="1461133" cy="674369"/>
          </a:xfrm>
          <a:prstGeom prst="rect">
            <a:avLst/>
          </a:prstGeom>
        </p:spPr>
      </p:pic>
      <p:graphicFrame>
        <p:nvGraphicFramePr>
          <p:cNvPr id="13" name="Tableau 12"/>
          <p:cNvGraphicFramePr>
            <a:graphicFrameLocks noGrp="1"/>
          </p:cNvGraphicFramePr>
          <p:nvPr>
            <p:extLst>
              <p:ext uri="{D42A27DB-BD31-4B8C-83A1-F6EECF244321}">
                <p14:modId xmlns:p14="http://schemas.microsoft.com/office/powerpoint/2010/main" val="1818288250"/>
              </p:ext>
            </p:extLst>
          </p:nvPr>
        </p:nvGraphicFramePr>
        <p:xfrm>
          <a:off x="1524000" y="3789040"/>
          <a:ext cx="6096000" cy="82296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tblGrid>
              <a:tr h="370840">
                <a:tc>
                  <a:txBody>
                    <a:bodyPr/>
                    <a:lstStyle/>
                    <a:p>
                      <a:pPr algn="ctr"/>
                      <a:r>
                        <a:rPr lang="fr-FR" sz="4800" dirty="0">
                          <a:latin typeface="Arial Black" panose="020B0A04020102020204" pitchFamily="34" charset="0"/>
                        </a:rPr>
                        <a:t>438 Participants</a:t>
                      </a:r>
                    </a:p>
                  </a:txBody>
                  <a:tcPr/>
                </a:tc>
                <a:extLst>
                  <a:ext uri="{0D108BD9-81ED-4DB2-BD59-A6C34878D82A}">
                    <a16:rowId xmlns:a16="http://schemas.microsoft.com/office/drawing/2014/main" val="10000"/>
                  </a:ext>
                </a:extLst>
              </a:tr>
            </a:tbl>
          </a:graphicData>
        </a:graphic>
      </p:graphicFrame>
      <p:graphicFrame>
        <p:nvGraphicFramePr>
          <p:cNvPr id="15" name="Tableau 14"/>
          <p:cNvGraphicFramePr>
            <a:graphicFrameLocks noGrp="1"/>
          </p:cNvGraphicFramePr>
          <p:nvPr>
            <p:extLst>
              <p:ext uri="{D42A27DB-BD31-4B8C-83A1-F6EECF244321}">
                <p14:modId xmlns:p14="http://schemas.microsoft.com/office/powerpoint/2010/main" val="2632931558"/>
              </p:ext>
            </p:extLst>
          </p:nvPr>
        </p:nvGraphicFramePr>
        <p:xfrm>
          <a:off x="2523781" y="5733256"/>
          <a:ext cx="3888432" cy="914400"/>
        </p:xfrm>
        <a:graphic>
          <a:graphicData uri="http://schemas.openxmlformats.org/drawingml/2006/table">
            <a:tbl>
              <a:tblPr firstRow="1" bandRow="1">
                <a:tableStyleId>{5C22544A-7EE6-4342-B048-85BDC9FD1C3A}</a:tableStyleId>
              </a:tblPr>
              <a:tblGrid>
                <a:gridCol w="3888432">
                  <a:extLst>
                    <a:ext uri="{9D8B030D-6E8A-4147-A177-3AD203B41FA5}">
                      <a16:colId xmlns:a16="http://schemas.microsoft.com/office/drawing/2014/main" val="20000"/>
                    </a:ext>
                  </a:extLst>
                </a:gridCol>
              </a:tblGrid>
              <a:tr h="514856">
                <a:tc>
                  <a:txBody>
                    <a:bodyPr/>
                    <a:lstStyle/>
                    <a:p>
                      <a:pPr algn="ctr"/>
                      <a:r>
                        <a:rPr lang="fr-FR" sz="5400" dirty="0">
                          <a:latin typeface="Arial Black" panose="020B0A04020102020204" pitchFamily="34" charset="0"/>
                        </a:rPr>
                        <a:t>1183 €</a:t>
                      </a:r>
                    </a:p>
                  </a:txBody>
                  <a:tcPr>
                    <a:solidFill>
                      <a:srgbClr val="00B050"/>
                    </a:solidFill>
                  </a:tcPr>
                </a:tc>
                <a:extLst>
                  <a:ext uri="{0D108BD9-81ED-4DB2-BD59-A6C34878D82A}">
                    <a16:rowId xmlns:a16="http://schemas.microsoft.com/office/drawing/2014/main" val="10000"/>
                  </a:ext>
                </a:extLst>
              </a:tr>
            </a:tbl>
          </a:graphicData>
        </a:graphic>
      </p:graphicFrame>
      <p:pic>
        <p:nvPicPr>
          <p:cNvPr id="14" name="Image 13">
            <a:extLst>
              <a:ext uri="{FF2B5EF4-FFF2-40B4-BE49-F238E27FC236}">
                <a16:creationId xmlns:a16="http://schemas.microsoft.com/office/drawing/2014/main" id="{F48E9017-9EFA-4EBE-BB80-777A73F5D03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69734" y="64955"/>
            <a:ext cx="1829720" cy="972659"/>
          </a:xfrm>
          <a:prstGeom prst="rect">
            <a:avLst/>
          </a:prstGeom>
        </p:spPr>
      </p:pic>
    </p:spTree>
    <p:extLst>
      <p:ext uri="{BB962C8B-B14F-4D97-AF65-F5344CB8AC3E}">
        <p14:creationId xmlns:p14="http://schemas.microsoft.com/office/powerpoint/2010/main" val="22337525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130426"/>
            <a:ext cx="9036496" cy="4727574"/>
          </a:xfrm>
          <a:prstGeom prst="rect">
            <a:avLst/>
          </a:prstGeom>
        </p:spPr>
      </p:pic>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8012" y="694354"/>
            <a:ext cx="2847975" cy="1514475"/>
          </a:xfrm>
          <a:prstGeom prst="rect">
            <a:avLst/>
          </a:prstGeom>
        </p:spPr>
      </p:pic>
      <p:pic>
        <p:nvPicPr>
          <p:cNvPr id="1026" name="Picture 2" descr="logo_quadri_ss_filet-basse.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98" y="106819"/>
            <a:ext cx="2627784" cy="172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8" name="Objet 7"/>
          <p:cNvGraphicFramePr>
            <a:graphicFrameLocks noChangeAspect="1"/>
          </p:cNvGraphicFramePr>
          <p:nvPr>
            <p:extLst>
              <p:ext uri="{D42A27DB-BD31-4B8C-83A1-F6EECF244321}">
                <p14:modId xmlns:p14="http://schemas.microsoft.com/office/powerpoint/2010/main" val="1693750116"/>
              </p:ext>
            </p:extLst>
          </p:nvPr>
        </p:nvGraphicFramePr>
        <p:xfrm>
          <a:off x="3275856" y="106819"/>
          <a:ext cx="1008112" cy="900113"/>
        </p:xfrm>
        <a:graphic>
          <a:graphicData uri="http://schemas.openxmlformats.org/presentationml/2006/ole">
            <mc:AlternateContent xmlns:mc="http://schemas.openxmlformats.org/markup-compatibility/2006">
              <mc:Choice xmlns:v="urn:schemas-microsoft-com:vml" Requires="v">
                <p:oleObj spid="_x0000_s16546" name="Picture" r:id="rId7" imgW="670560" imgH="1028700" progId="Word.Picture.8">
                  <p:embed/>
                </p:oleObj>
              </mc:Choice>
              <mc:Fallback>
                <p:oleObj name="Picture" r:id="rId7" imgW="670560" imgH="1028700" progId="Word.Picture.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5856" y="106819"/>
                        <a:ext cx="1008112" cy="900113"/>
                      </a:xfrm>
                      <a:prstGeom prst="rect">
                        <a:avLst/>
                      </a:prstGeom>
                      <a:noFill/>
                    </p:spPr>
                  </p:pic>
                </p:oleObj>
              </mc:Fallback>
            </mc:AlternateContent>
          </a:graphicData>
        </a:graphic>
      </p:graphicFrame>
      <p:sp>
        <p:nvSpPr>
          <p:cNvPr id="6" name="ZoneTexte 5"/>
          <p:cNvSpPr txBox="1"/>
          <p:nvPr/>
        </p:nvSpPr>
        <p:spPr>
          <a:xfrm>
            <a:off x="1036762" y="2564904"/>
            <a:ext cx="6912768" cy="830997"/>
          </a:xfrm>
          <a:prstGeom prst="rect">
            <a:avLst/>
          </a:prstGeom>
          <a:solidFill>
            <a:schemeClr val="tx2">
              <a:lumMod val="20000"/>
              <a:lumOff val="80000"/>
            </a:schemeClr>
          </a:solidFill>
        </p:spPr>
        <p:txBody>
          <a:bodyPr wrap="square" rtlCol="0">
            <a:spAutoFit/>
          </a:bodyPr>
          <a:lstStyle/>
          <a:p>
            <a:pPr algn="ctr"/>
            <a:r>
              <a:rPr lang="fr-FR" sz="4800" dirty="0">
                <a:latin typeface="Arial Black" panose="020B0A04020102020204" pitchFamily="34" charset="0"/>
              </a:rPr>
              <a:t>TARTIFLETTE</a:t>
            </a:r>
          </a:p>
        </p:txBody>
      </p:sp>
      <p:pic>
        <p:nvPicPr>
          <p:cNvPr id="11" name="Imag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06777" y="1155903"/>
            <a:ext cx="1829720" cy="844486"/>
          </a:xfrm>
          <a:prstGeom prst="rect">
            <a:avLst/>
          </a:prstGeom>
        </p:spPr>
      </p:pic>
      <p:sp>
        <p:nvSpPr>
          <p:cNvPr id="9" name="ZoneTexte 8"/>
          <p:cNvSpPr txBox="1"/>
          <p:nvPr/>
        </p:nvSpPr>
        <p:spPr>
          <a:xfrm>
            <a:off x="1252533" y="4005064"/>
            <a:ext cx="6638933" cy="830997"/>
          </a:xfrm>
          <a:prstGeom prst="rect">
            <a:avLst/>
          </a:prstGeom>
          <a:blipFill>
            <a:blip r:embed="rId10"/>
            <a:tile tx="0" ty="0" sx="100000" sy="100000" flip="none" algn="tl"/>
          </a:blipFill>
        </p:spPr>
        <p:txBody>
          <a:bodyPr wrap="none" rtlCol="0">
            <a:spAutoFit/>
          </a:bodyPr>
          <a:lstStyle/>
          <a:p>
            <a:r>
              <a:rPr lang="fr-FR" sz="4800" dirty="0">
                <a:latin typeface="Arial Black" panose="020B0A04020102020204" pitchFamily="34" charset="0"/>
              </a:rPr>
              <a:t>170 PARTICIPANTS</a:t>
            </a:r>
          </a:p>
        </p:txBody>
      </p:sp>
      <p:sp>
        <p:nvSpPr>
          <p:cNvPr id="10" name="ZoneTexte 9"/>
          <p:cNvSpPr txBox="1"/>
          <p:nvPr/>
        </p:nvSpPr>
        <p:spPr>
          <a:xfrm>
            <a:off x="3340313" y="5561451"/>
            <a:ext cx="2031325" cy="830997"/>
          </a:xfrm>
          <a:prstGeom prst="rect">
            <a:avLst/>
          </a:prstGeom>
          <a:solidFill>
            <a:schemeClr val="tx2">
              <a:lumMod val="40000"/>
              <a:lumOff val="60000"/>
            </a:schemeClr>
          </a:solidFill>
        </p:spPr>
        <p:txBody>
          <a:bodyPr wrap="none" rtlCol="0">
            <a:spAutoFit/>
          </a:bodyPr>
          <a:lstStyle/>
          <a:p>
            <a:r>
              <a:rPr lang="fr-FR" sz="4800" dirty="0">
                <a:latin typeface="Arial Black" panose="020B0A04020102020204" pitchFamily="34" charset="0"/>
              </a:rPr>
              <a:t>780 €</a:t>
            </a:r>
          </a:p>
        </p:txBody>
      </p:sp>
      <p:pic>
        <p:nvPicPr>
          <p:cNvPr id="14" name="Image 13">
            <a:extLst>
              <a:ext uri="{FF2B5EF4-FFF2-40B4-BE49-F238E27FC236}">
                <a16:creationId xmlns:a16="http://schemas.microsoft.com/office/drawing/2014/main" id="{4E1AA8BF-D5C9-4DAB-B7AF-43E2419E7B7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469734" y="64955"/>
            <a:ext cx="1829720" cy="972659"/>
          </a:xfrm>
          <a:prstGeom prst="rect">
            <a:avLst/>
          </a:prstGeom>
        </p:spPr>
      </p:pic>
    </p:spTree>
    <p:extLst>
      <p:ext uri="{BB962C8B-B14F-4D97-AF65-F5344CB8AC3E}">
        <p14:creationId xmlns:p14="http://schemas.microsoft.com/office/powerpoint/2010/main" val="42505217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265" y="2178960"/>
            <a:ext cx="9036496" cy="4649171"/>
          </a:xfrm>
          <a:prstGeom prst="rect">
            <a:avLst/>
          </a:prstGeom>
        </p:spPr>
      </p:pic>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8012" y="694354"/>
            <a:ext cx="2847975" cy="1514475"/>
          </a:xfrm>
          <a:prstGeom prst="rect">
            <a:avLst/>
          </a:prstGeom>
        </p:spPr>
      </p:pic>
      <p:pic>
        <p:nvPicPr>
          <p:cNvPr id="1026" name="Picture 2" descr="logo_quadri_ss_filet-basse.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98" y="106819"/>
            <a:ext cx="2627784" cy="172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179512" y="2412177"/>
            <a:ext cx="8352928" cy="769441"/>
          </a:xfrm>
          <a:prstGeom prst="rect">
            <a:avLst/>
          </a:prstGeom>
          <a:solidFill>
            <a:srgbClr val="00B050"/>
          </a:solidFill>
          <a:ln>
            <a:solidFill>
              <a:schemeClr val="tx1"/>
            </a:solidFill>
          </a:ln>
        </p:spPr>
        <p:txBody>
          <a:bodyPr wrap="square" rtlCol="0">
            <a:spAutoFit/>
            <a:scene3d>
              <a:camera prst="orthographicFront"/>
              <a:lightRig rig="threePt" dir="t">
                <a:rot lat="0" lon="0" rev="600000"/>
              </a:lightRig>
            </a:scene3d>
            <a:sp3d prstMaterial="matte"/>
          </a:bodyPr>
          <a:lstStyle/>
          <a:p>
            <a:pPr algn="ctr"/>
            <a:r>
              <a:rPr lang="fr-FR" sz="4400" dirty="0">
                <a:latin typeface="Arial Black" panose="020B0A04020102020204" pitchFamily="34" charset="0"/>
              </a:rPr>
              <a:t>Galette des Rois</a:t>
            </a: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8" name="Objet 7"/>
          <p:cNvGraphicFramePr>
            <a:graphicFrameLocks noChangeAspect="1"/>
          </p:cNvGraphicFramePr>
          <p:nvPr>
            <p:extLst>
              <p:ext uri="{D42A27DB-BD31-4B8C-83A1-F6EECF244321}">
                <p14:modId xmlns:p14="http://schemas.microsoft.com/office/powerpoint/2010/main" val="3700890966"/>
              </p:ext>
            </p:extLst>
          </p:nvPr>
        </p:nvGraphicFramePr>
        <p:xfrm>
          <a:off x="3449170" y="10769"/>
          <a:ext cx="1008112" cy="900113"/>
        </p:xfrm>
        <a:graphic>
          <a:graphicData uri="http://schemas.openxmlformats.org/presentationml/2006/ole">
            <mc:AlternateContent xmlns:mc="http://schemas.openxmlformats.org/markup-compatibility/2006">
              <mc:Choice xmlns:v="urn:schemas-microsoft-com:vml" Requires="v">
                <p:oleObj spid="_x0000_s23672" name="Picture" r:id="rId7" imgW="670560" imgH="1028700" progId="Word.Picture.8">
                  <p:embed/>
                </p:oleObj>
              </mc:Choice>
              <mc:Fallback>
                <p:oleObj name="Picture" r:id="rId7" imgW="670560" imgH="1028700" progId="Word.Picture.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49170" y="10769"/>
                        <a:ext cx="1008112" cy="900113"/>
                      </a:xfrm>
                      <a:prstGeom prst="rect">
                        <a:avLst/>
                      </a:prstGeom>
                      <a:noFill/>
                    </p:spPr>
                  </p:pic>
                </p:oleObj>
              </mc:Fallback>
            </mc:AlternateContent>
          </a:graphicData>
        </a:graphic>
      </p:graphicFrame>
      <p:pic>
        <p:nvPicPr>
          <p:cNvPr id="15" name="Imag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24328" y="1451591"/>
            <a:ext cx="1461133" cy="674369"/>
          </a:xfrm>
          <a:prstGeom prst="rect">
            <a:avLst/>
          </a:prstGeom>
        </p:spPr>
      </p:pic>
      <p:graphicFrame>
        <p:nvGraphicFramePr>
          <p:cNvPr id="12" name="Tableau 11"/>
          <p:cNvGraphicFramePr>
            <a:graphicFrameLocks noGrp="1"/>
          </p:cNvGraphicFramePr>
          <p:nvPr>
            <p:extLst>
              <p:ext uri="{D42A27DB-BD31-4B8C-83A1-F6EECF244321}">
                <p14:modId xmlns:p14="http://schemas.microsoft.com/office/powerpoint/2010/main" val="845542970"/>
              </p:ext>
            </p:extLst>
          </p:nvPr>
        </p:nvGraphicFramePr>
        <p:xfrm>
          <a:off x="1307976" y="5517232"/>
          <a:ext cx="6096000" cy="91440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tblGrid>
              <a:tr h="370840">
                <a:tc>
                  <a:txBody>
                    <a:bodyPr/>
                    <a:lstStyle/>
                    <a:p>
                      <a:pPr algn="ctr"/>
                      <a:r>
                        <a:rPr lang="fr-FR" sz="5400" dirty="0">
                          <a:latin typeface="Arial Black" panose="020B0A04020102020204" pitchFamily="34" charset="0"/>
                        </a:rPr>
                        <a:t>343 €</a:t>
                      </a:r>
                    </a:p>
                  </a:txBody>
                  <a:tcPr>
                    <a:solidFill>
                      <a:srgbClr val="FF0000"/>
                    </a:solidFill>
                  </a:tcPr>
                </a:tc>
                <a:extLst>
                  <a:ext uri="{0D108BD9-81ED-4DB2-BD59-A6C34878D82A}">
                    <a16:rowId xmlns:a16="http://schemas.microsoft.com/office/drawing/2014/main" val="10000"/>
                  </a:ext>
                </a:extLst>
              </a:tr>
            </a:tbl>
          </a:graphicData>
        </a:graphic>
      </p:graphicFrame>
      <p:pic>
        <p:nvPicPr>
          <p:cNvPr id="13" name="Image 12">
            <a:extLst>
              <a:ext uri="{FF2B5EF4-FFF2-40B4-BE49-F238E27FC236}">
                <a16:creationId xmlns:a16="http://schemas.microsoft.com/office/drawing/2014/main" id="{8B13EF62-D78E-4D56-8A57-9CE39777F56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69734" y="64955"/>
            <a:ext cx="1829720" cy="972659"/>
          </a:xfrm>
          <a:prstGeom prst="rect">
            <a:avLst/>
          </a:prstGeom>
        </p:spPr>
      </p:pic>
    </p:spTree>
    <p:extLst>
      <p:ext uri="{BB962C8B-B14F-4D97-AF65-F5344CB8AC3E}">
        <p14:creationId xmlns:p14="http://schemas.microsoft.com/office/powerpoint/2010/main" val="3312322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265" y="2178960"/>
            <a:ext cx="9036496" cy="4649171"/>
          </a:xfrm>
          <a:prstGeom prst="rect">
            <a:avLst/>
          </a:prstGeom>
        </p:spPr>
      </p:pic>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8012" y="694354"/>
            <a:ext cx="2847975" cy="1514475"/>
          </a:xfrm>
          <a:prstGeom prst="rect">
            <a:avLst/>
          </a:prstGeom>
        </p:spPr>
      </p:pic>
      <p:pic>
        <p:nvPicPr>
          <p:cNvPr id="1026" name="Picture 2" descr="logo_quadri_ss_filet-basse.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98" y="106819"/>
            <a:ext cx="2627784" cy="172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logo-ligu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69135" y="0"/>
            <a:ext cx="17145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179512" y="2412177"/>
            <a:ext cx="8352928" cy="2800767"/>
          </a:xfrm>
          <a:prstGeom prst="rect">
            <a:avLst/>
          </a:prstGeom>
          <a:solidFill>
            <a:srgbClr val="00B050"/>
          </a:solidFill>
          <a:ln>
            <a:solidFill>
              <a:schemeClr val="tx1"/>
            </a:solidFill>
          </a:ln>
        </p:spPr>
        <p:txBody>
          <a:bodyPr wrap="square" rtlCol="0">
            <a:spAutoFit/>
            <a:scene3d>
              <a:camera prst="orthographicFront"/>
              <a:lightRig rig="threePt" dir="t">
                <a:rot lat="0" lon="0" rev="600000"/>
              </a:lightRig>
            </a:scene3d>
            <a:sp3d prstMaterial="matte"/>
          </a:bodyPr>
          <a:lstStyle/>
          <a:p>
            <a:pPr algn="ctr"/>
            <a:r>
              <a:rPr lang="fr-FR" sz="4400" dirty="0">
                <a:latin typeface="Arial Black" panose="020B0A04020102020204" pitchFamily="34" charset="0"/>
              </a:rPr>
              <a:t>PARTICIPATION </a:t>
            </a:r>
            <a:r>
              <a:rPr lang="fr-FR" sz="4400" dirty="0" err="1">
                <a:latin typeface="Arial Black" panose="020B0A04020102020204" pitchFamily="34" charset="0"/>
              </a:rPr>
              <a:t>CassC</a:t>
            </a:r>
            <a:endParaRPr lang="fr-FR" sz="4400" dirty="0">
              <a:latin typeface="Arial Black" panose="020B0A04020102020204" pitchFamily="34" charset="0"/>
            </a:endParaRPr>
          </a:p>
          <a:p>
            <a:pPr algn="ctr"/>
            <a:r>
              <a:rPr lang="fr-FR" sz="4400" dirty="0">
                <a:latin typeface="Arial Black" panose="020B0A04020102020204" pitchFamily="34" charset="0"/>
              </a:rPr>
              <a:t> aux   1 Eres Pédalées rallyes et Critérium 	Jeunes</a:t>
            </a: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8" name="Objet 7"/>
          <p:cNvGraphicFramePr>
            <a:graphicFrameLocks noChangeAspect="1"/>
          </p:cNvGraphicFramePr>
          <p:nvPr>
            <p:extLst>
              <p:ext uri="{D42A27DB-BD31-4B8C-83A1-F6EECF244321}">
                <p14:modId xmlns:p14="http://schemas.microsoft.com/office/powerpoint/2010/main" val="1147904392"/>
              </p:ext>
            </p:extLst>
          </p:nvPr>
        </p:nvGraphicFramePr>
        <p:xfrm>
          <a:off x="3449170" y="10769"/>
          <a:ext cx="1008112" cy="900113"/>
        </p:xfrm>
        <a:graphic>
          <a:graphicData uri="http://schemas.openxmlformats.org/presentationml/2006/ole">
            <mc:AlternateContent xmlns:mc="http://schemas.openxmlformats.org/markup-compatibility/2006">
              <mc:Choice xmlns:v="urn:schemas-microsoft-com:vml" Requires="v">
                <p:oleObj spid="_x0000_s9434" name="Picture" r:id="rId8" imgW="670560" imgH="1028700" progId="Word.Picture.8">
                  <p:embed/>
                </p:oleObj>
              </mc:Choice>
              <mc:Fallback>
                <p:oleObj name="Picture" r:id="rId8" imgW="670560" imgH="1028700" progId="Word.Picture.8">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49170" y="10769"/>
                        <a:ext cx="1008112" cy="900113"/>
                      </a:xfrm>
                      <a:prstGeom prst="rect">
                        <a:avLst/>
                      </a:prstGeom>
                      <a:noFill/>
                    </p:spPr>
                  </p:pic>
                </p:oleObj>
              </mc:Fallback>
            </mc:AlternateContent>
          </a:graphicData>
        </a:graphic>
      </p:graphicFrame>
      <p:pic>
        <p:nvPicPr>
          <p:cNvPr id="15" name="Imag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24328" y="1451591"/>
            <a:ext cx="1461133" cy="674369"/>
          </a:xfrm>
          <a:prstGeom prst="rect">
            <a:avLst/>
          </a:prstGeom>
        </p:spPr>
      </p:pic>
      <p:graphicFrame>
        <p:nvGraphicFramePr>
          <p:cNvPr id="12" name="Tableau 11"/>
          <p:cNvGraphicFramePr>
            <a:graphicFrameLocks noGrp="1"/>
          </p:cNvGraphicFramePr>
          <p:nvPr>
            <p:extLst>
              <p:ext uri="{D42A27DB-BD31-4B8C-83A1-F6EECF244321}">
                <p14:modId xmlns:p14="http://schemas.microsoft.com/office/powerpoint/2010/main" val="841855420"/>
              </p:ext>
            </p:extLst>
          </p:nvPr>
        </p:nvGraphicFramePr>
        <p:xfrm>
          <a:off x="1307976" y="5517232"/>
          <a:ext cx="6096000" cy="91440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tblGrid>
              <a:tr h="370840">
                <a:tc>
                  <a:txBody>
                    <a:bodyPr/>
                    <a:lstStyle/>
                    <a:p>
                      <a:pPr algn="ctr"/>
                      <a:r>
                        <a:rPr lang="fr-FR" sz="5400" dirty="0">
                          <a:latin typeface="Arial Black" panose="020B0A04020102020204" pitchFamily="34" charset="0"/>
                        </a:rPr>
                        <a:t> 524 €</a:t>
                      </a:r>
                    </a:p>
                  </a:txBody>
                  <a:tcPr>
                    <a:solidFill>
                      <a:srgbClr val="FF000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0848129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08827"/>
            <a:ext cx="9036496" cy="4649171"/>
          </a:xfrm>
          <a:prstGeom prst="rect">
            <a:avLst/>
          </a:prstGeom>
        </p:spPr>
      </p:pic>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8012" y="694354"/>
            <a:ext cx="2847975" cy="1514475"/>
          </a:xfrm>
          <a:prstGeom prst="rect">
            <a:avLst/>
          </a:prstGeom>
        </p:spPr>
      </p:pic>
      <p:pic>
        <p:nvPicPr>
          <p:cNvPr id="1026" name="Picture 2" descr="logo_quadri_ss_filet-basse.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98" y="106819"/>
            <a:ext cx="2627784" cy="172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8" name="Objet 7"/>
          <p:cNvGraphicFramePr>
            <a:graphicFrameLocks noChangeAspect="1"/>
          </p:cNvGraphicFramePr>
          <p:nvPr>
            <p:extLst/>
          </p:nvPr>
        </p:nvGraphicFramePr>
        <p:xfrm>
          <a:off x="4211960" y="106819"/>
          <a:ext cx="1008112" cy="900113"/>
        </p:xfrm>
        <a:graphic>
          <a:graphicData uri="http://schemas.openxmlformats.org/presentationml/2006/ole">
            <mc:AlternateContent xmlns:mc="http://schemas.openxmlformats.org/markup-compatibility/2006">
              <mc:Choice xmlns:v="urn:schemas-microsoft-com:vml" Requires="v">
                <p:oleObj spid="_x0000_s66590" name="Picture" r:id="rId7" imgW="670560" imgH="1028700" progId="Word.Picture.8">
                  <p:embed/>
                </p:oleObj>
              </mc:Choice>
              <mc:Fallback>
                <p:oleObj name="Picture" r:id="rId7" imgW="670560" imgH="1028700" progId="Word.Picture.8">
                  <p:embed/>
                  <p:pic>
                    <p:nvPicPr>
                      <p:cNvPr id="8" name="Obje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11960" y="106819"/>
                        <a:ext cx="1008112" cy="900113"/>
                      </a:xfrm>
                      <a:prstGeom prst="rect">
                        <a:avLst/>
                      </a:prstGeom>
                      <a:noFill/>
                    </p:spPr>
                  </p:pic>
                </p:oleObj>
              </mc:Fallback>
            </mc:AlternateContent>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1642630532"/>
              </p:ext>
            </p:extLst>
          </p:nvPr>
        </p:nvGraphicFramePr>
        <p:xfrm>
          <a:off x="1524000" y="2420888"/>
          <a:ext cx="6096000" cy="100584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tblGrid>
              <a:tr h="370840">
                <a:tc>
                  <a:txBody>
                    <a:bodyPr/>
                    <a:lstStyle/>
                    <a:p>
                      <a:pPr algn="ctr"/>
                      <a:r>
                        <a:rPr lang="fr-FR" sz="6000" dirty="0">
                          <a:latin typeface="Arial Black" panose="020B0A04020102020204" pitchFamily="34" charset="0"/>
                        </a:rPr>
                        <a:t>FORMATION</a:t>
                      </a:r>
                    </a:p>
                  </a:txBody>
                  <a:tcPr>
                    <a:solidFill>
                      <a:srgbClr val="002060"/>
                    </a:solidFill>
                  </a:tcPr>
                </a:tc>
                <a:extLst>
                  <a:ext uri="{0D108BD9-81ED-4DB2-BD59-A6C34878D82A}">
                    <a16:rowId xmlns:a16="http://schemas.microsoft.com/office/drawing/2014/main" val="10000"/>
                  </a:ext>
                </a:extLst>
              </a:tr>
            </a:tbl>
          </a:graphicData>
        </a:graphic>
      </p:graphicFrame>
      <p:graphicFrame>
        <p:nvGraphicFramePr>
          <p:cNvPr id="9" name="Tableau 8"/>
          <p:cNvGraphicFramePr>
            <a:graphicFrameLocks noGrp="1"/>
          </p:cNvGraphicFramePr>
          <p:nvPr>
            <p:extLst>
              <p:ext uri="{D42A27DB-BD31-4B8C-83A1-F6EECF244321}">
                <p14:modId xmlns:p14="http://schemas.microsoft.com/office/powerpoint/2010/main" val="2707442293"/>
              </p:ext>
            </p:extLst>
          </p:nvPr>
        </p:nvGraphicFramePr>
        <p:xfrm>
          <a:off x="1619672" y="4293096"/>
          <a:ext cx="6096000" cy="143256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tblGrid>
              <a:tr h="370840">
                <a:tc>
                  <a:txBody>
                    <a:bodyPr/>
                    <a:lstStyle/>
                    <a:p>
                      <a:pPr algn="ctr"/>
                      <a:r>
                        <a:rPr lang="fr-FR" sz="8800" dirty="0">
                          <a:latin typeface="Arial Black" panose="020B0A04020102020204" pitchFamily="34" charset="0"/>
                        </a:rPr>
                        <a:t> 782 €</a:t>
                      </a:r>
                    </a:p>
                  </a:txBody>
                  <a:tcPr>
                    <a:solidFill>
                      <a:srgbClr val="FF0000"/>
                    </a:solidFill>
                  </a:tcPr>
                </a:tc>
                <a:extLst>
                  <a:ext uri="{0D108BD9-81ED-4DB2-BD59-A6C34878D82A}">
                    <a16:rowId xmlns:a16="http://schemas.microsoft.com/office/drawing/2014/main" val="10000"/>
                  </a:ext>
                </a:extLst>
              </a:tr>
            </a:tbl>
          </a:graphicData>
        </a:graphic>
      </p:graphicFrame>
      <p:pic>
        <p:nvPicPr>
          <p:cNvPr id="12" name="Imag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52254" y="1326019"/>
            <a:ext cx="1733208" cy="799942"/>
          </a:xfrm>
          <a:prstGeom prst="rect">
            <a:avLst/>
          </a:prstGeom>
        </p:spPr>
      </p:pic>
      <p:pic>
        <p:nvPicPr>
          <p:cNvPr id="13" name="Image 12">
            <a:extLst>
              <a:ext uri="{FF2B5EF4-FFF2-40B4-BE49-F238E27FC236}">
                <a16:creationId xmlns:a16="http://schemas.microsoft.com/office/drawing/2014/main" id="{D35EC5D2-5D8E-4486-AAAB-C9BFC4519EB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69734" y="64955"/>
            <a:ext cx="1829720" cy="972659"/>
          </a:xfrm>
          <a:prstGeom prst="rect">
            <a:avLst/>
          </a:prstGeom>
        </p:spPr>
      </p:pic>
    </p:spTree>
    <p:extLst>
      <p:ext uri="{BB962C8B-B14F-4D97-AF65-F5344CB8AC3E}">
        <p14:creationId xmlns:p14="http://schemas.microsoft.com/office/powerpoint/2010/main" val="2330077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08827"/>
            <a:ext cx="9036496" cy="4649171"/>
          </a:xfrm>
          <a:prstGeom prst="rect">
            <a:avLst/>
          </a:prstGeom>
        </p:spPr>
      </p:pic>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8012" y="694354"/>
            <a:ext cx="2847975" cy="1514475"/>
          </a:xfrm>
          <a:prstGeom prst="rect">
            <a:avLst/>
          </a:prstGeom>
        </p:spPr>
      </p:pic>
      <p:pic>
        <p:nvPicPr>
          <p:cNvPr id="1026" name="Picture 2" descr="logo_quadri_ss_filet-basse.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98" y="106819"/>
            <a:ext cx="2627784" cy="172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8" name="Objet 7"/>
          <p:cNvGraphicFramePr>
            <a:graphicFrameLocks noChangeAspect="1"/>
          </p:cNvGraphicFramePr>
          <p:nvPr>
            <p:extLst>
              <p:ext uri="{D42A27DB-BD31-4B8C-83A1-F6EECF244321}">
                <p14:modId xmlns:p14="http://schemas.microsoft.com/office/powerpoint/2010/main" val="2399027654"/>
              </p:ext>
            </p:extLst>
          </p:nvPr>
        </p:nvGraphicFramePr>
        <p:xfrm>
          <a:off x="4211960" y="106819"/>
          <a:ext cx="1008112" cy="900113"/>
        </p:xfrm>
        <a:graphic>
          <a:graphicData uri="http://schemas.openxmlformats.org/presentationml/2006/ole">
            <mc:AlternateContent xmlns:mc="http://schemas.openxmlformats.org/markup-compatibility/2006">
              <mc:Choice xmlns:v="urn:schemas-microsoft-com:vml" Requires="v">
                <p:oleObj spid="_x0000_s22652" name="Picture" r:id="rId7" imgW="670560" imgH="1028700" progId="Word.Picture.8">
                  <p:embed/>
                </p:oleObj>
              </mc:Choice>
              <mc:Fallback>
                <p:oleObj name="Picture" r:id="rId7" imgW="670560" imgH="1028700" progId="Word.Picture.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11960" y="106819"/>
                        <a:ext cx="1008112" cy="900113"/>
                      </a:xfrm>
                      <a:prstGeom prst="rect">
                        <a:avLst/>
                      </a:prstGeom>
                      <a:noFill/>
                    </p:spPr>
                  </p:pic>
                </p:oleObj>
              </mc:Fallback>
            </mc:AlternateContent>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2878892144"/>
              </p:ext>
            </p:extLst>
          </p:nvPr>
        </p:nvGraphicFramePr>
        <p:xfrm>
          <a:off x="0" y="2420888"/>
          <a:ext cx="9036496" cy="1920240"/>
        </p:xfrm>
        <a:graphic>
          <a:graphicData uri="http://schemas.openxmlformats.org/drawingml/2006/table">
            <a:tbl>
              <a:tblPr firstRow="1" bandRow="1">
                <a:tableStyleId>{5C22544A-7EE6-4342-B048-85BDC9FD1C3A}</a:tableStyleId>
              </a:tblPr>
              <a:tblGrid>
                <a:gridCol w="9036496">
                  <a:extLst>
                    <a:ext uri="{9D8B030D-6E8A-4147-A177-3AD203B41FA5}">
                      <a16:colId xmlns:a16="http://schemas.microsoft.com/office/drawing/2014/main" val="20000"/>
                    </a:ext>
                  </a:extLst>
                </a:gridCol>
              </a:tblGrid>
              <a:tr h="370840">
                <a:tc>
                  <a:txBody>
                    <a:bodyPr/>
                    <a:lstStyle/>
                    <a:p>
                      <a:pPr algn="ctr"/>
                      <a:r>
                        <a:rPr lang="fr-FR" sz="6000" dirty="0">
                          <a:latin typeface="Arial Black" panose="020B0A04020102020204" pitchFamily="34" charset="0"/>
                        </a:rPr>
                        <a:t>WEEK-END</a:t>
                      </a:r>
                    </a:p>
                    <a:p>
                      <a:pPr algn="ctr"/>
                      <a:r>
                        <a:rPr lang="fr-FR" sz="6000" dirty="0">
                          <a:latin typeface="Arial Black" panose="020B0A04020102020204" pitchFamily="34" charset="0"/>
                        </a:rPr>
                        <a:t> Jeunes VTT</a:t>
                      </a:r>
                    </a:p>
                  </a:txBody>
                  <a:tcPr>
                    <a:solidFill>
                      <a:srgbClr val="002060"/>
                    </a:solidFill>
                  </a:tcPr>
                </a:tc>
                <a:extLst>
                  <a:ext uri="{0D108BD9-81ED-4DB2-BD59-A6C34878D82A}">
                    <a16:rowId xmlns:a16="http://schemas.microsoft.com/office/drawing/2014/main" val="10000"/>
                  </a:ext>
                </a:extLst>
              </a:tr>
            </a:tbl>
          </a:graphicData>
        </a:graphic>
      </p:graphicFrame>
      <p:graphicFrame>
        <p:nvGraphicFramePr>
          <p:cNvPr id="9" name="Tableau 8"/>
          <p:cNvGraphicFramePr>
            <a:graphicFrameLocks noGrp="1"/>
          </p:cNvGraphicFramePr>
          <p:nvPr>
            <p:extLst>
              <p:ext uri="{D42A27DB-BD31-4B8C-83A1-F6EECF244321}">
                <p14:modId xmlns:p14="http://schemas.microsoft.com/office/powerpoint/2010/main" val="1946781049"/>
              </p:ext>
            </p:extLst>
          </p:nvPr>
        </p:nvGraphicFramePr>
        <p:xfrm>
          <a:off x="1619672" y="4509119"/>
          <a:ext cx="6096000" cy="143256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tblGrid>
              <a:tr h="1216536">
                <a:tc>
                  <a:txBody>
                    <a:bodyPr/>
                    <a:lstStyle/>
                    <a:p>
                      <a:pPr algn="ctr"/>
                      <a:r>
                        <a:rPr lang="fr-FR" sz="8800" dirty="0">
                          <a:latin typeface="Arial Black" panose="020B0A04020102020204" pitchFamily="34" charset="0"/>
                        </a:rPr>
                        <a:t> 237 €</a:t>
                      </a:r>
                    </a:p>
                  </a:txBody>
                  <a:tcPr>
                    <a:solidFill>
                      <a:srgbClr val="FF0000"/>
                    </a:solidFill>
                  </a:tcPr>
                </a:tc>
                <a:extLst>
                  <a:ext uri="{0D108BD9-81ED-4DB2-BD59-A6C34878D82A}">
                    <a16:rowId xmlns:a16="http://schemas.microsoft.com/office/drawing/2014/main" val="10000"/>
                  </a:ext>
                </a:extLst>
              </a:tr>
            </a:tbl>
          </a:graphicData>
        </a:graphic>
      </p:graphicFrame>
      <p:pic>
        <p:nvPicPr>
          <p:cNvPr id="12" name="Imag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52254" y="1326019"/>
            <a:ext cx="1733208" cy="799942"/>
          </a:xfrm>
          <a:prstGeom prst="rect">
            <a:avLst/>
          </a:prstGeom>
        </p:spPr>
      </p:pic>
      <p:pic>
        <p:nvPicPr>
          <p:cNvPr id="13" name="Image 12">
            <a:extLst>
              <a:ext uri="{FF2B5EF4-FFF2-40B4-BE49-F238E27FC236}">
                <a16:creationId xmlns:a16="http://schemas.microsoft.com/office/drawing/2014/main" id="{8679ADFB-F2AD-4978-BB07-7C2201ADD61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69734" y="64955"/>
            <a:ext cx="1829720" cy="972659"/>
          </a:xfrm>
          <a:prstGeom prst="rect">
            <a:avLst/>
          </a:prstGeom>
        </p:spPr>
      </p:pic>
    </p:spTree>
    <p:extLst>
      <p:ext uri="{BB962C8B-B14F-4D97-AF65-F5344CB8AC3E}">
        <p14:creationId xmlns:p14="http://schemas.microsoft.com/office/powerpoint/2010/main" val="22189161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08827"/>
            <a:ext cx="9036496" cy="4649171"/>
          </a:xfrm>
          <a:prstGeom prst="rect">
            <a:avLst/>
          </a:prstGeom>
        </p:spPr>
      </p:pic>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8012" y="694354"/>
            <a:ext cx="2847975" cy="1514475"/>
          </a:xfrm>
          <a:prstGeom prst="rect">
            <a:avLst/>
          </a:prstGeom>
        </p:spPr>
      </p:pic>
      <p:pic>
        <p:nvPicPr>
          <p:cNvPr id="1026" name="Picture 2" descr="logo_quadri_ss_filet-basse.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98" y="106819"/>
            <a:ext cx="2627784" cy="172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8" name="Objet 7"/>
          <p:cNvGraphicFramePr>
            <a:graphicFrameLocks noChangeAspect="1"/>
          </p:cNvGraphicFramePr>
          <p:nvPr>
            <p:extLst/>
          </p:nvPr>
        </p:nvGraphicFramePr>
        <p:xfrm>
          <a:off x="4211960" y="106819"/>
          <a:ext cx="1008112" cy="900113"/>
        </p:xfrm>
        <a:graphic>
          <a:graphicData uri="http://schemas.openxmlformats.org/presentationml/2006/ole">
            <mc:AlternateContent xmlns:mc="http://schemas.openxmlformats.org/markup-compatibility/2006">
              <mc:Choice xmlns:v="urn:schemas-microsoft-com:vml" Requires="v">
                <p:oleObj spid="_x0000_s52300" name="Picture" r:id="rId7" imgW="670560" imgH="1028700" progId="Word.Picture.8">
                  <p:embed/>
                </p:oleObj>
              </mc:Choice>
              <mc:Fallback>
                <p:oleObj name="Picture" r:id="rId7" imgW="670560" imgH="1028700" progId="Word.Picture.8">
                  <p:embed/>
                  <p:pic>
                    <p:nvPicPr>
                      <p:cNvPr id="8" name="Obje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11960" y="106819"/>
                        <a:ext cx="1008112" cy="900113"/>
                      </a:xfrm>
                      <a:prstGeom prst="rect">
                        <a:avLst/>
                      </a:prstGeom>
                      <a:noFill/>
                    </p:spPr>
                  </p:pic>
                </p:oleObj>
              </mc:Fallback>
            </mc:AlternateContent>
          </a:graphicData>
        </a:graphic>
      </p:graphicFrame>
      <p:graphicFrame>
        <p:nvGraphicFramePr>
          <p:cNvPr id="6" name="Tableau 5"/>
          <p:cNvGraphicFramePr>
            <a:graphicFrameLocks noGrp="1"/>
          </p:cNvGraphicFramePr>
          <p:nvPr>
            <p:extLst/>
          </p:nvPr>
        </p:nvGraphicFramePr>
        <p:xfrm>
          <a:off x="1524000" y="2420888"/>
          <a:ext cx="6096000" cy="100584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tblGrid>
              <a:tr h="370840">
                <a:tc>
                  <a:txBody>
                    <a:bodyPr/>
                    <a:lstStyle/>
                    <a:p>
                      <a:pPr algn="ctr"/>
                      <a:r>
                        <a:rPr lang="fr-FR" sz="6000" dirty="0">
                          <a:latin typeface="Arial Black" panose="020B0A04020102020204" pitchFamily="34" charset="0"/>
                        </a:rPr>
                        <a:t>VETEMENTS</a:t>
                      </a:r>
                    </a:p>
                  </a:txBody>
                  <a:tcPr>
                    <a:solidFill>
                      <a:srgbClr val="002060"/>
                    </a:solidFill>
                  </a:tcPr>
                </a:tc>
                <a:extLst>
                  <a:ext uri="{0D108BD9-81ED-4DB2-BD59-A6C34878D82A}">
                    <a16:rowId xmlns:a16="http://schemas.microsoft.com/office/drawing/2014/main" val="10000"/>
                  </a:ext>
                </a:extLst>
              </a:tr>
            </a:tbl>
          </a:graphicData>
        </a:graphic>
      </p:graphicFrame>
      <p:graphicFrame>
        <p:nvGraphicFramePr>
          <p:cNvPr id="9" name="Tableau 8"/>
          <p:cNvGraphicFramePr>
            <a:graphicFrameLocks noGrp="1"/>
          </p:cNvGraphicFramePr>
          <p:nvPr>
            <p:extLst>
              <p:ext uri="{D42A27DB-BD31-4B8C-83A1-F6EECF244321}">
                <p14:modId xmlns:p14="http://schemas.microsoft.com/office/powerpoint/2010/main" val="1833255972"/>
              </p:ext>
            </p:extLst>
          </p:nvPr>
        </p:nvGraphicFramePr>
        <p:xfrm>
          <a:off x="1619672" y="4293096"/>
          <a:ext cx="6096000" cy="143256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tblGrid>
              <a:tr h="370840">
                <a:tc>
                  <a:txBody>
                    <a:bodyPr/>
                    <a:lstStyle/>
                    <a:p>
                      <a:pPr algn="ctr"/>
                      <a:r>
                        <a:rPr lang="fr-FR" sz="8800" dirty="0">
                          <a:latin typeface="Arial Black" panose="020B0A04020102020204" pitchFamily="34" charset="0"/>
                        </a:rPr>
                        <a:t> 510 €</a:t>
                      </a:r>
                    </a:p>
                  </a:txBody>
                  <a:tcPr>
                    <a:solidFill>
                      <a:srgbClr val="FF0000"/>
                    </a:solidFill>
                  </a:tcPr>
                </a:tc>
                <a:extLst>
                  <a:ext uri="{0D108BD9-81ED-4DB2-BD59-A6C34878D82A}">
                    <a16:rowId xmlns:a16="http://schemas.microsoft.com/office/drawing/2014/main" val="10000"/>
                  </a:ext>
                </a:extLst>
              </a:tr>
            </a:tbl>
          </a:graphicData>
        </a:graphic>
      </p:graphicFrame>
      <p:pic>
        <p:nvPicPr>
          <p:cNvPr id="12" name="Imag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52254" y="1326019"/>
            <a:ext cx="1733208" cy="799942"/>
          </a:xfrm>
          <a:prstGeom prst="rect">
            <a:avLst/>
          </a:prstGeom>
        </p:spPr>
      </p:pic>
      <p:pic>
        <p:nvPicPr>
          <p:cNvPr id="13" name="Image 12">
            <a:extLst>
              <a:ext uri="{FF2B5EF4-FFF2-40B4-BE49-F238E27FC236}">
                <a16:creationId xmlns:a16="http://schemas.microsoft.com/office/drawing/2014/main" id="{2EEF1F2D-E5B0-40F7-8460-D2B56A05BBF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69734" y="64955"/>
            <a:ext cx="1829720" cy="972659"/>
          </a:xfrm>
          <a:prstGeom prst="rect">
            <a:avLst/>
          </a:prstGeom>
        </p:spPr>
      </p:pic>
    </p:spTree>
    <p:extLst>
      <p:ext uri="{BB962C8B-B14F-4D97-AF65-F5344CB8AC3E}">
        <p14:creationId xmlns:p14="http://schemas.microsoft.com/office/powerpoint/2010/main" val="2680117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08827"/>
            <a:ext cx="9036496" cy="4649171"/>
          </a:xfrm>
          <a:prstGeom prst="rect">
            <a:avLst/>
          </a:prstGeom>
        </p:spPr>
      </p:pic>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8012" y="694354"/>
            <a:ext cx="2847975" cy="1514475"/>
          </a:xfrm>
          <a:prstGeom prst="rect">
            <a:avLst/>
          </a:prstGeom>
        </p:spPr>
      </p:pic>
      <p:pic>
        <p:nvPicPr>
          <p:cNvPr id="1026" name="Picture 2" descr="logo_quadri_ss_filet-basse.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98" y="106819"/>
            <a:ext cx="2627784" cy="172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8" name="Objet 7"/>
          <p:cNvGraphicFramePr>
            <a:graphicFrameLocks noChangeAspect="1"/>
          </p:cNvGraphicFramePr>
          <p:nvPr>
            <p:extLst/>
          </p:nvPr>
        </p:nvGraphicFramePr>
        <p:xfrm>
          <a:off x="4211960" y="106819"/>
          <a:ext cx="1008112" cy="900113"/>
        </p:xfrm>
        <a:graphic>
          <a:graphicData uri="http://schemas.openxmlformats.org/presentationml/2006/ole">
            <mc:AlternateContent xmlns:mc="http://schemas.openxmlformats.org/markup-compatibility/2006">
              <mc:Choice xmlns:v="urn:schemas-microsoft-com:vml" Requires="v">
                <p:oleObj spid="_x0000_s65575" name="Picture" r:id="rId7" imgW="670560" imgH="1028700" progId="Word.Picture.8">
                  <p:embed/>
                </p:oleObj>
              </mc:Choice>
              <mc:Fallback>
                <p:oleObj name="Picture" r:id="rId7" imgW="670560" imgH="1028700" progId="Word.Picture.8">
                  <p:embed/>
                  <p:pic>
                    <p:nvPicPr>
                      <p:cNvPr id="8" name="Obje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11960" y="106819"/>
                        <a:ext cx="1008112" cy="900113"/>
                      </a:xfrm>
                      <a:prstGeom prst="rect">
                        <a:avLst/>
                      </a:prstGeom>
                      <a:noFill/>
                    </p:spPr>
                  </p:pic>
                </p:oleObj>
              </mc:Fallback>
            </mc:AlternateContent>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2792694673"/>
              </p:ext>
            </p:extLst>
          </p:nvPr>
        </p:nvGraphicFramePr>
        <p:xfrm>
          <a:off x="1524000" y="2420888"/>
          <a:ext cx="6096000" cy="100584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tblGrid>
              <a:tr h="370840">
                <a:tc>
                  <a:txBody>
                    <a:bodyPr/>
                    <a:lstStyle/>
                    <a:p>
                      <a:pPr algn="ctr"/>
                      <a:r>
                        <a:rPr lang="fr-FR" sz="6000" dirty="0">
                          <a:latin typeface="Arial Black" panose="020B0A04020102020204" pitchFamily="34" charset="0"/>
                        </a:rPr>
                        <a:t>MATERIELS</a:t>
                      </a:r>
                    </a:p>
                  </a:txBody>
                  <a:tcPr>
                    <a:solidFill>
                      <a:srgbClr val="002060"/>
                    </a:solidFill>
                  </a:tcPr>
                </a:tc>
                <a:extLst>
                  <a:ext uri="{0D108BD9-81ED-4DB2-BD59-A6C34878D82A}">
                    <a16:rowId xmlns:a16="http://schemas.microsoft.com/office/drawing/2014/main" val="10000"/>
                  </a:ext>
                </a:extLst>
              </a:tr>
            </a:tbl>
          </a:graphicData>
        </a:graphic>
      </p:graphicFrame>
      <p:graphicFrame>
        <p:nvGraphicFramePr>
          <p:cNvPr id="9" name="Tableau 8"/>
          <p:cNvGraphicFramePr>
            <a:graphicFrameLocks noGrp="1"/>
          </p:cNvGraphicFramePr>
          <p:nvPr>
            <p:extLst>
              <p:ext uri="{D42A27DB-BD31-4B8C-83A1-F6EECF244321}">
                <p14:modId xmlns:p14="http://schemas.microsoft.com/office/powerpoint/2010/main" val="746359665"/>
              </p:ext>
            </p:extLst>
          </p:nvPr>
        </p:nvGraphicFramePr>
        <p:xfrm>
          <a:off x="1619672" y="4293096"/>
          <a:ext cx="6096000" cy="143256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tblGrid>
              <a:tr h="370840">
                <a:tc>
                  <a:txBody>
                    <a:bodyPr/>
                    <a:lstStyle/>
                    <a:p>
                      <a:pPr algn="ctr"/>
                      <a:r>
                        <a:rPr lang="fr-FR" sz="8800" dirty="0">
                          <a:latin typeface="Arial Black" panose="020B0A04020102020204" pitchFamily="34" charset="0"/>
                        </a:rPr>
                        <a:t> 1450 €</a:t>
                      </a:r>
                    </a:p>
                  </a:txBody>
                  <a:tcPr>
                    <a:solidFill>
                      <a:srgbClr val="FF0000"/>
                    </a:solidFill>
                  </a:tcPr>
                </a:tc>
                <a:extLst>
                  <a:ext uri="{0D108BD9-81ED-4DB2-BD59-A6C34878D82A}">
                    <a16:rowId xmlns:a16="http://schemas.microsoft.com/office/drawing/2014/main" val="10000"/>
                  </a:ext>
                </a:extLst>
              </a:tr>
            </a:tbl>
          </a:graphicData>
        </a:graphic>
      </p:graphicFrame>
      <p:pic>
        <p:nvPicPr>
          <p:cNvPr id="12" name="Imag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52254" y="1326019"/>
            <a:ext cx="1733208" cy="799942"/>
          </a:xfrm>
          <a:prstGeom prst="rect">
            <a:avLst/>
          </a:prstGeom>
        </p:spPr>
      </p:pic>
      <p:pic>
        <p:nvPicPr>
          <p:cNvPr id="13" name="Image 12">
            <a:extLst>
              <a:ext uri="{FF2B5EF4-FFF2-40B4-BE49-F238E27FC236}">
                <a16:creationId xmlns:a16="http://schemas.microsoft.com/office/drawing/2014/main" id="{BF6AA424-6EA3-4163-ABDD-BAEB52AC87E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69734" y="64955"/>
            <a:ext cx="1829720" cy="972659"/>
          </a:xfrm>
          <a:prstGeom prst="rect">
            <a:avLst/>
          </a:prstGeom>
        </p:spPr>
      </p:pic>
    </p:spTree>
    <p:extLst>
      <p:ext uri="{BB962C8B-B14F-4D97-AF65-F5344CB8AC3E}">
        <p14:creationId xmlns:p14="http://schemas.microsoft.com/office/powerpoint/2010/main" val="1852799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8012" y="694354"/>
            <a:ext cx="2847975" cy="1514475"/>
          </a:xfrm>
          <a:prstGeom prst="rect">
            <a:avLst/>
          </a:prstGeom>
        </p:spPr>
      </p:pic>
      <p:pic>
        <p:nvPicPr>
          <p:cNvPr id="1026" name="Picture 2" descr="logo_quadri_ss_filet-basse.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487523"/>
            <a:ext cx="2627784" cy="172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8" name="Objet 7"/>
          <p:cNvGraphicFramePr>
            <a:graphicFrameLocks noChangeAspect="1"/>
          </p:cNvGraphicFramePr>
          <p:nvPr>
            <p:extLst/>
          </p:nvPr>
        </p:nvGraphicFramePr>
        <p:xfrm>
          <a:off x="3275856" y="106819"/>
          <a:ext cx="1008112" cy="900113"/>
        </p:xfrm>
        <a:graphic>
          <a:graphicData uri="http://schemas.openxmlformats.org/presentationml/2006/ole">
            <mc:AlternateContent xmlns:mc="http://schemas.openxmlformats.org/markup-compatibility/2006">
              <mc:Choice xmlns:v="urn:schemas-microsoft-com:vml" Requires="v">
                <p:oleObj spid="_x0000_s70684" name="Picture" r:id="rId6" imgW="670560" imgH="1028700" progId="Word.Picture.8">
                  <p:embed/>
                </p:oleObj>
              </mc:Choice>
              <mc:Fallback>
                <p:oleObj name="Picture" r:id="rId6" imgW="670560" imgH="1028700" progId="Word.Picture.8">
                  <p:embed/>
                  <p:pic>
                    <p:nvPicPr>
                      <p:cNvPr id="8" name="Obje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5856" y="106819"/>
                        <a:ext cx="1008112" cy="900113"/>
                      </a:xfrm>
                      <a:prstGeom prst="rect">
                        <a:avLst/>
                      </a:prstGeom>
                      <a:noFill/>
                    </p:spPr>
                  </p:pic>
                </p:oleObj>
              </mc:Fallback>
            </mc:AlternateContent>
          </a:graphicData>
        </a:graphic>
      </p:graphicFrame>
      <p:pic>
        <p:nvPicPr>
          <p:cNvPr id="11" name="Imag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06777" y="1155903"/>
            <a:ext cx="1829720" cy="844486"/>
          </a:xfrm>
          <a:prstGeom prst="rect">
            <a:avLst/>
          </a:prstGeom>
        </p:spPr>
      </p:pic>
      <p:pic>
        <p:nvPicPr>
          <p:cNvPr id="12" name="Image 11">
            <a:extLst>
              <a:ext uri="{FF2B5EF4-FFF2-40B4-BE49-F238E27FC236}">
                <a16:creationId xmlns:a16="http://schemas.microsoft.com/office/drawing/2014/main" id="{81677515-31C8-4D62-B154-1281B5B831B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69734" y="64955"/>
            <a:ext cx="1829720" cy="972659"/>
          </a:xfrm>
          <a:prstGeom prst="rect">
            <a:avLst/>
          </a:prstGeom>
        </p:spPr>
      </p:pic>
      <p:pic>
        <p:nvPicPr>
          <p:cNvPr id="10" name="Image 9">
            <a:extLst>
              <a:ext uri="{FF2B5EF4-FFF2-40B4-BE49-F238E27FC236}">
                <a16:creationId xmlns:a16="http://schemas.microsoft.com/office/drawing/2014/main" id="{112824EF-9C0C-47BA-9D9A-91AF0C1909E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12935" y="2287233"/>
            <a:ext cx="7308702" cy="4628844"/>
          </a:xfrm>
          <a:prstGeom prst="rect">
            <a:avLst/>
          </a:prstGeom>
        </p:spPr>
      </p:pic>
      <p:sp>
        <p:nvSpPr>
          <p:cNvPr id="13" name="ZoneTexte 12">
            <a:extLst>
              <a:ext uri="{FF2B5EF4-FFF2-40B4-BE49-F238E27FC236}">
                <a16:creationId xmlns:a16="http://schemas.microsoft.com/office/drawing/2014/main" id="{6C3A0332-33AE-409A-9A50-970B91F06AFD}"/>
              </a:ext>
            </a:extLst>
          </p:cNvPr>
          <p:cNvSpPr txBox="1"/>
          <p:nvPr/>
        </p:nvSpPr>
        <p:spPr>
          <a:xfrm>
            <a:off x="827584" y="2338865"/>
            <a:ext cx="3168352" cy="1446550"/>
          </a:xfrm>
          <a:prstGeom prst="rect">
            <a:avLst/>
          </a:prstGeom>
          <a:noFill/>
        </p:spPr>
        <p:txBody>
          <a:bodyPr wrap="square" rtlCol="0">
            <a:spAutoFit/>
          </a:bodyPr>
          <a:lstStyle/>
          <a:p>
            <a:r>
              <a:rPr lang="fr-FR" sz="4400" dirty="0">
                <a:latin typeface="Bodoni MT Black" panose="02070A03080606020203" pitchFamily="18" charset="0"/>
              </a:rPr>
              <a:t>Rapport d’activités</a:t>
            </a:r>
          </a:p>
        </p:txBody>
      </p:sp>
    </p:spTree>
    <p:extLst>
      <p:ext uri="{BB962C8B-B14F-4D97-AF65-F5344CB8AC3E}">
        <p14:creationId xmlns:p14="http://schemas.microsoft.com/office/powerpoint/2010/main" val="10629616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072361"/>
            <a:ext cx="9144000" cy="4785640"/>
          </a:xfrm>
          <a:prstGeom prst="rect">
            <a:avLst/>
          </a:prstGeom>
          <a:solidFill>
            <a:schemeClr val="bg1">
              <a:lumMod val="85000"/>
            </a:schemeClr>
          </a:solidFill>
        </p:spPr>
      </p:pic>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8012" y="560013"/>
            <a:ext cx="2847975" cy="1514475"/>
          </a:xfrm>
          <a:prstGeom prst="rect">
            <a:avLst/>
          </a:prstGeom>
        </p:spPr>
      </p:pic>
      <p:pic>
        <p:nvPicPr>
          <p:cNvPr id="1026" name="Picture 2" descr="logo_quadri_ss_filet-basse.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98" y="106819"/>
            <a:ext cx="2627784" cy="172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8" name="Objet 7"/>
          <p:cNvGraphicFramePr>
            <a:graphicFrameLocks noChangeAspect="1"/>
          </p:cNvGraphicFramePr>
          <p:nvPr>
            <p:extLst>
              <p:ext uri="{D42A27DB-BD31-4B8C-83A1-F6EECF244321}">
                <p14:modId xmlns:p14="http://schemas.microsoft.com/office/powerpoint/2010/main" val="1616135664"/>
              </p:ext>
            </p:extLst>
          </p:nvPr>
        </p:nvGraphicFramePr>
        <p:xfrm>
          <a:off x="3148012" y="0"/>
          <a:ext cx="1008112" cy="900113"/>
        </p:xfrm>
        <a:graphic>
          <a:graphicData uri="http://schemas.openxmlformats.org/presentationml/2006/ole">
            <mc:AlternateContent xmlns:mc="http://schemas.openxmlformats.org/markup-compatibility/2006">
              <mc:Choice xmlns:v="urn:schemas-microsoft-com:vml" Requires="v">
                <p:oleObj spid="_x0000_s10453" name="Picture" r:id="rId7" imgW="670560" imgH="1028700" progId="Word.Picture.8">
                  <p:embed/>
                </p:oleObj>
              </mc:Choice>
              <mc:Fallback>
                <p:oleObj name="Picture" r:id="rId7" imgW="670560" imgH="1028700" progId="Word.Picture.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48012" y="0"/>
                        <a:ext cx="1008112" cy="900113"/>
                      </a:xfrm>
                      <a:prstGeom prst="rect">
                        <a:avLst/>
                      </a:prstGeom>
                      <a:noFill/>
                    </p:spPr>
                  </p:pic>
                </p:oleObj>
              </mc:Fallback>
            </mc:AlternateContent>
          </a:graphicData>
        </a:graphic>
      </p:graphicFrame>
      <p:graphicFrame>
        <p:nvGraphicFramePr>
          <p:cNvPr id="13" name="Tableau 12"/>
          <p:cNvGraphicFramePr>
            <a:graphicFrameLocks noGrp="1"/>
          </p:cNvGraphicFramePr>
          <p:nvPr>
            <p:extLst>
              <p:ext uri="{D42A27DB-BD31-4B8C-83A1-F6EECF244321}">
                <p14:modId xmlns:p14="http://schemas.microsoft.com/office/powerpoint/2010/main" val="2635943215"/>
              </p:ext>
            </p:extLst>
          </p:nvPr>
        </p:nvGraphicFramePr>
        <p:xfrm>
          <a:off x="2676482" y="5157192"/>
          <a:ext cx="4127766" cy="1330731"/>
        </p:xfrm>
        <a:graphic>
          <a:graphicData uri="http://schemas.openxmlformats.org/drawingml/2006/table">
            <a:tbl>
              <a:tblPr>
                <a:tableStyleId>{5C22544A-7EE6-4342-B048-85BDC9FD1C3A}</a:tableStyleId>
              </a:tblPr>
              <a:tblGrid>
                <a:gridCol w="4127766">
                  <a:extLst>
                    <a:ext uri="{9D8B030D-6E8A-4147-A177-3AD203B41FA5}">
                      <a16:colId xmlns:a16="http://schemas.microsoft.com/office/drawing/2014/main" val="20000"/>
                    </a:ext>
                  </a:extLst>
                </a:gridCol>
              </a:tblGrid>
              <a:tr h="1330731">
                <a:tc>
                  <a:txBody>
                    <a:bodyPr/>
                    <a:lstStyle/>
                    <a:p>
                      <a:pPr algn="ctr" fontAlgn="ctr"/>
                      <a:r>
                        <a:rPr lang="fr-FR" sz="6000" b="1" u="sng" strike="noStrike" dirty="0">
                          <a:solidFill>
                            <a:schemeClr val="bg1"/>
                          </a:solidFill>
                          <a:effectLst>
                            <a:outerShdw blurRad="38100" dist="38100" dir="2700000" algn="tl">
                              <a:srgbClr val="000000">
                                <a:alpha val="43137"/>
                              </a:srgbClr>
                            </a:outerShdw>
                          </a:effectLst>
                          <a:latin typeface="Arial Black" panose="020B0A04020102020204" pitchFamily="34" charset="0"/>
                        </a:rPr>
                        <a:t>+ 598 </a:t>
                      </a:r>
                      <a:r>
                        <a:rPr lang="fr-FR" sz="5400" b="1" u="sng" strike="noStrike" baseline="0" dirty="0">
                          <a:solidFill>
                            <a:schemeClr val="bg1"/>
                          </a:solidFill>
                          <a:effectLst>
                            <a:outerShdw blurRad="38100" dist="38100" dir="2700000" algn="tl">
                              <a:srgbClr val="000000">
                                <a:alpha val="43137"/>
                              </a:srgbClr>
                            </a:outerShdw>
                          </a:effectLst>
                          <a:latin typeface="Arial Black" panose="020B0A04020102020204" pitchFamily="34" charset="0"/>
                        </a:rPr>
                        <a:t>€</a:t>
                      </a:r>
                      <a:endParaRPr lang="fr-FR" sz="5400" b="1" i="0" u="none" strike="noStrike" dirty="0">
                        <a:solidFill>
                          <a:schemeClr val="bg1"/>
                        </a:solidFill>
                        <a:effectLst/>
                        <a:latin typeface="Arial Black" panose="020B0A04020102020204" pitchFamily="34" charset="0"/>
                      </a:endParaRPr>
                    </a:p>
                  </a:txBody>
                  <a:tcPr marL="0" marR="0" marT="0" marB="0" anchor="ctr">
                    <a:solidFill>
                      <a:srgbClr val="00B050"/>
                    </a:solidFill>
                  </a:tcPr>
                </a:tc>
                <a:extLst>
                  <a:ext uri="{0D108BD9-81ED-4DB2-BD59-A6C34878D82A}">
                    <a16:rowId xmlns:a16="http://schemas.microsoft.com/office/drawing/2014/main" val="10000"/>
                  </a:ext>
                </a:extLst>
              </a:tr>
            </a:tbl>
          </a:graphicData>
        </a:graphic>
      </p:graphicFrame>
      <p:pic>
        <p:nvPicPr>
          <p:cNvPr id="15" name="Imag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80312" y="1451591"/>
            <a:ext cx="1461133" cy="674369"/>
          </a:xfrm>
          <a:prstGeom prst="rect">
            <a:avLst/>
          </a:prstGeom>
        </p:spPr>
      </p:pic>
      <p:sp>
        <p:nvSpPr>
          <p:cNvPr id="6" name="ZoneTexte 5"/>
          <p:cNvSpPr txBox="1"/>
          <p:nvPr/>
        </p:nvSpPr>
        <p:spPr>
          <a:xfrm>
            <a:off x="1110345" y="2083923"/>
            <a:ext cx="6896013" cy="1200329"/>
          </a:xfrm>
          <a:prstGeom prst="rect">
            <a:avLst/>
          </a:prstGeom>
          <a:noFill/>
        </p:spPr>
        <p:txBody>
          <a:bodyPr wrap="square" rtlCol="0">
            <a:spAutoFit/>
          </a:bodyPr>
          <a:lstStyle/>
          <a:p>
            <a:pPr algn="ctr"/>
            <a:r>
              <a:rPr lang="fr-FR" sz="7200" dirty="0"/>
              <a:t>BILAN</a:t>
            </a:r>
          </a:p>
        </p:txBody>
      </p:sp>
      <p:graphicFrame>
        <p:nvGraphicFramePr>
          <p:cNvPr id="9" name="Tableau 8">
            <a:extLst>
              <a:ext uri="{FF2B5EF4-FFF2-40B4-BE49-F238E27FC236}">
                <a16:creationId xmlns:a16="http://schemas.microsoft.com/office/drawing/2014/main" id="{5B912E21-DF60-4678-BBFA-72DB498F527A}"/>
              </a:ext>
            </a:extLst>
          </p:cNvPr>
          <p:cNvGraphicFramePr>
            <a:graphicFrameLocks noGrp="1"/>
          </p:cNvGraphicFramePr>
          <p:nvPr>
            <p:extLst>
              <p:ext uri="{D42A27DB-BD31-4B8C-83A1-F6EECF244321}">
                <p14:modId xmlns:p14="http://schemas.microsoft.com/office/powerpoint/2010/main" val="1792943414"/>
              </p:ext>
            </p:extLst>
          </p:nvPr>
        </p:nvGraphicFramePr>
        <p:xfrm>
          <a:off x="1110345" y="3037077"/>
          <a:ext cx="7134063" cy="1261115"/>
        </p:xfrm>
        <a:graphic>
          <a:graphicData uri="http://schemas.openxmlformats.org/drawingml/2006/table">
            <a:tbl>
              <a:tblPr/>
              <a:tblGrid>
                <a:gridCol w="3605671">
                  <a:extLst>
                    <a:ext uri="{9D8B030D-6E8A-4147-A177-3AD203B41FA5}">
                      <a16:colId xmlns:a16="http://schemas.microsoft.com/office/drawing/2014/main" val="3952229268"/>
                    </a:ext>
                  </a:extLst>
                </a:gridCol>
                <a:gridCol w="3528392">
                  <a:extLst>
                    <a:ext uri="{9D8B030D-6E8A-4147-A177-3AD203B41FA5}">
                      <a16:colId xmlns:a16="http://schemas.microsoft.com/office/drawing/2014/main" val="1394583673"/>
                    </a:ext>
                  </a:extLst>
                </a:gridCol>
              </a:tblGrid>
              <a:tr h="529595">
                <a:tc>
                  <a:txBody>
                    <a:bodyPr/>
                    <a:lstStyle/>
                    <a:p>
                      <a:pPr algn="ctr" fontAlgn="b"/>
                      <a:r>
                        <a:rPr lang="fr-FR" sz="3200" b="0" i="0" u="none" strike="noStrike" dirty="0">
                          <a:effectLst/>
                          <a:latin typeface="Broadway" panose="04040905080B02020502" pitchFamily="82" charset="0"/>
                        </a:rPr>
                        <a:t>Recettes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fr-FR" sz="3200" b="0" i="0" u="none" strike="noStrike" dirty="0">
                          <a:effectLst/>
                          <a:latin typeface="Broadway" panose="04040905080B02020502" pitchFamily="82" charset="0"/>
                        </a:rPr>
                        <a:t>Dépenses</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469849664"/>
                  </a:ext>
                </a:extLst>
              </a:tr>
              <a:tr h="468912">
                <a:tc>
                  <a:txBody>
                    <a:bodyPr/>
                    <a:lstStyle/>
                    <a:p>
                      <a:pPr algn="ctr" fontAlgn="b"/>
                      <a:r>
                        <a:rPr lang="fr-FR" sz="4800" b="1" i="0" u="none" strike="noStrike" dirty="0">
                          <a:solidFill>
                            <a:srgbClr val="008000"/>
                          </a:solidFill>
                          <a:effectLst/>
                          <a:latin typeface="Arial" panose="020B0604020202020204" pitchFamily="34" charset="0"/>
                        </a:rPr>
                        <a:t>42 475 €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fr-FR" sz="4800" b="1" i="0" u="none" strike="noStrike" dirty="0">
                          <a:solidFill>
                            <a:srgbClr val="FF0000"/>
                          </a:solidFill>
                          <a:effectLst/>
                          <a:latin typeface="Arial" panose="020B0604020202020204" pitchFamily="34" charset="0"/>
                        </a:rPr>
                        <a:t>41 877 €</a:t>
                      </a:r>
                    </a:p>
                  </a:txBody>
                  <a:tcPr marL="0" marR="0" marT="0"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21422705"/>
                  </a:ext>
                </a:extLst>
              </a:tr>
            </a:tbl>
          </a:graphicData>
        </a:graphic>
      </p:graphicFrame>
      <p:pic>
        <p:nvPicPr>
          <p:cNvPr id="14" name="Image 13">
            <a:extLst>
              <a:ext uri="{FF2B5EF4-FFF2-40B4-BE49-F238E27FC236}">
                <a16:creationId xmlns:a16="http://schemas.microsoft.com/office/drawing/2014/main" id="{0A17E18B-E1DF-465D-9CF2-C075258D305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69734" y="64955"/>
            <a:ext cx="1829720" cy="972659"/>
          </a:xfrm>
          <a:prstGeom prst="rect">
            <a:avLst/>
          </a:prstGeom>
        </p:spPr>
      </p:pic>
    </p:spTree>
    <p:extLst>
      <p:ext uri="{BB962C8B-B14F-4D97-AF65-F5344CB8AC3E}">
        <p14:creationId xmlns:p14="http://schemas.microsoft.com/office/powerpoint/2010/main" val="344099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98" y="2114103"/>
            <a:ext cx="9036496" cy="4649171"/>
          </a:xfrm>
          <a:prstGeom prst="rect">
            <a:avLst/>
          </a:prstGeom>
        </p:spPr>
      </p:pic>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8012" y="694354"/>
            <a:ext cx="2847975" cy="1514475"/>
          </a:xfrm>
          <a:prstGeom prst="rect">
            <a:avLst/>
          </a:prstGeom>
        </p:spPr>
      </p:pic>
      <p:pic>
        <p:nvPicPr>
          <p:cNvPr id="1026" name="Picture 2" descr="logo_quadri_ss_filet-basse.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98" y="106819"/>
            <a:ext cx="2627784" cy="172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8" name="Objet 7"/>
          <p:cNvGraphicFramePr>
            <a:graphicFrameLocks noChangeAspect="1"/>
          </p:cNvGraphicFramePr>
          <p:nvPr>
            <p:extLst>
              <p:ext uri="{D42A27DB-BD31-4B8C-83A1-F6EECF244321}">
                <p14:modId xmlns:p14="http://schemas.microsoft.com/office/powerpoint/2010/main" val="2432243711"/>
              </p:ext>
            </p:extLst>
          </p:nvPr>
        </p:nvGraphicFramePr>
        <p:xfrm>
          <a:off x="3347864" y="64060"/>
          <a:ext cx="1008112" cy="900113"/>
        </p:xfrm>
        <a:graphic>
          <a:graphicData uri="http://schemas.openxmlformats.org/presentationml/2006/ole">
            <mc:AlternateContent xmlns:mc="http://schemas.openxmlformats.org/markup-compatibility/2006">
              <mc:Choice xmlns:v="urn:schemas-microsoft-com:vml" Requires="v">
                <p:oleObj spid="_x0000_s7379" name="Picture" r:id="rId7" imgW="670560" imgH="1028700" progId="Word.Picture.8">
                  <p:embed/>
                </p:oleObj>
              </mc:Choice>
              <mc:Fallback>
                <p:oleObj name="Picture" r:id="rId7" imgW="670560" imgH="1028700" progId="Word.Picture.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47864" y="64060"/>
                        <a:ext cx="1008112" cy="900113"/>
                      </a:xfrm>
                      <a:prstGeom prst="rect">
                        <a:avLst/>
                      </a:prstGeom>
                      <a:noFill/>
                    </p:spPr>
                  </p:pic>
                </p:oleObj>
              </mc:Fallback>
            </mc:AlternateContent>
          </a:graphicData>
        </a:graphic>
      </p:graphicFrame>
      <p:graphicFrame>
        <p:nvGraphicFramePr>
          <p:cNvPr id="9" name="Tableau 8"/>
          <p:cNvGraphicFramePr>
            <a:graphicFrameLocks noGrp="1"/>
          </p:cNvGraphicFramePr>
          <p:nvPr>
            <p:extLst>
              <p:ext uri="{D42A27DB-BD31-4B8C-83A1-F6EECF244321}">
                <p14:modId xmlns:p14="http://schemas.microsoft.com/office/powerpoint/2010/main" val="3676986154"/>
              </p:ext>
            </p:extLst>
          </p:nvPr>
        </p:nvGraphicFramePr>
        <p:xfrm>
          <a:off x="152932" y="2341307"/>
          <a:ext cx="8828028" cy="4437112"/>
        </p:xfrm>
        <a:graphic>
          <a:graphicData uri="http://schemas.openxmlformats.org/drawingml/2006/table">
            <a:tbl>
              <a:tblPr>
                <a:tableStyleId>{5C22544A-7EE6-4342-B048-85BDC9FD1C3A}</a:tableStyleId>
              </a:tblPr>
              <a:tblGrid>
                <a:gridCol w="2563332">
                  <a:extLst>
                    <a:ext uri="{9D8B030D-6E8A-4147-A177-3AD203B41FA5}">
                      <a16:colId xmlns:a16="http://schemas.microsoft.com/office/drawing/2014/main" val="20000"/>
                    </a:ext>
                  </a:extLst>
                </a:gridCol>
                <a:gridCol w="3168352">
                  <a:extLst>
                    <a:ext uri="{9D8B030D-6E8A-4147-A177-3AD203B41FA5}">
                      <a16:colId xmlns:a16="http://schemas.microsoft.com/office/drawing/2014/main" val="20001"/>
                    </a:ext>
                  </a:extLst>
                </a:gridCol>
                <a:gridCol w="3096344">
                  <a:extLst>
                    <a:ext uri="{9D8B030D-6E8A-4147-A177-3AD203B41FA5}">
                      <a16:colId xmlns:a16="http://schemas.microsoft.com/office/drawing/2014/main" val="20002"/>
                    </a:ext>
                  </a:extLst>
                </a:gridCol>
              </a:tblGrid>
              <a:tr h="2543468">
                <a:tc gridSpan="3">
                  <a:txBody>
                    <a:bodyPr/>
                    <a:lstStyle/>
                    <a:p>
                      <a:pPr algn="ctr" fontAlgn="ctr"/>
                      <a:r>
                        <a:rPr lang="fr-FR" sz="6000" b="1" u="none" strike="noStrike" baseline="0" dirty="0">
                          <a:solidFill>
                            <a:srgbClr val="FF0000"/>
                          </a:solidFill>
                          <a:effectLst/>
                          <a:latin typeface="Arial Black" panose="020B0A04020102020204" pitchFamily="34" charset="0"/>
                        </a:rPr>
                        <a:t>ETAT FINANCIER</a:t>
                      </a:r>
                      <a:endParaRPr lang="fr-FR" sz="6000" b="1" i="0" u="none" strike="noStrike" baseline="0" dirty="0">
                        <a:solidFill>
                          <a:srgbClr val="FF0000"/>
                        </a:solidFill>
                        <a:effectLst/>
                        <a:latin typeface="Arial Black" panose="020B0A04020102020204" pitchFamily="34" charset="0"/>
                      </a:endParaRPr>
                    </a:p>
                  </a:txBody>
                  <a:tcPr marL="0" marR="0" marT="0" marB="0" anchor="ctr">
                    <a:no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946822">
                <a:tc>
                  <a:txBody>
                    <a:bodyPr/>
                    <a:lstStyle/>
                    <a:p>
                      <a:pPr algn="ctr" fontAlgn="ctr"/>
                      <a:r>
                        <a:rPr lang="fr-FR" sz="3600" u="none" strike="noStrike" dirty="0">
                          <a:effectLst/>
                          <a:latin typeface="Arial Black" panose="020B0A04020102020204" pitchFamily="34" charset="0"/>
                        </a:rPr>
                        <a:t>LCL</a:t>
                      </a:r>
                      <a:endParaRPr lang="fr-FR" sz="3600" b="0" i="0" u="none" strike="noStrike" dirty="0">
                        <a:effectLst/>
                        <a:latin typeface="Arial Black" panose="020B0A04020102020204" pitchFamily="34" charset="0"/>
                      </a:endParaRPr>
                    </a:p>
                  </a:txBody>
                  <a:tcPr marL="0" marR="0" marT="0" marB="0" anchor="ctr">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tcPr>
                </a:tc>
                <a:tc>
                  <a:txBody>
                    <a:bodyPr/>
                    <a:lstStyle/>
                    <a:p>
                      <a:pPr algn="ctr" fontAlgn="ctr"/>
                      <a:r>
                        <a:rPr lang="fr-FR" sz="3600" u="none" strike="noStrike" dirty="0">
                          <a:effectLst/>
                          <a:latin typeface="Arial Black" panose="020B0A04020102020204" pitchFamily="34" charset="0"/>
                        </a:rPr>
                        <a:t>LIVRET A </a:t>
                      </a:r>
                      <a:endParaRPr lang="fr-FR" sz="3600" b="0" i="0" u="none" strike="noStrike" dirty="0">
                        <a:effectLst/>
                        <a:latin typeface="Arial Black" panose="020B0A04020102020204" pitchFamily="34" charset="0"/>
                      </a:endParaRPr>
                    </a:p>
                  </a:txBody>
                  <a:tcPr marL="0" marR="0" marT="0" marB="0" anchor="ctr">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tcPr>
                </a:tc>
                <a:tc>
                  <a:txBody>
                    <a:bodyPr/>
                    <a:lstStyle/>
                    <a:p>
                      <a:pPr algn="ctr" fontAlgn="ctr"/>
                      <a:r>
                        <a:rPr lang="fr-FR" sz="3200" u="none" strike="noStrike" dirty="0">
                          <a:effectLst/>
                          <a:latin typeface="Arial Black" panose="020B0A04020102020204" pitchFamily="34" charset="0"/>
                        </a:rPr>
                        <a:t>ESPECES</a:t>
                      </a:r>
                      <a:endParaRPr lang="fr-FR" sz="3200" b="0" i="0" u="none" strike="noStrike" dirty="0">
                        <a:effectLst/>
                        <a:latin typeface="Arial Black" panose="020B0A04020102020204" pitchFamily="34" charset="0"/>
                      </a:endParaRPr>
                    </a:p>
                  </a:txBody>
                  <a:tcPr marL="0" marR="0" marT="0" marB="0" anchor="ctr">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tcPr>
                </a:tc>
                <a:extLst>
                  <a:ext uri="{0D108BD9-81ED-4DB2-BD59-A6C34878D82A}">
                    <a16:rowId xmlns:a16="http://schemas.microsoft.com/office/drawing/2014/main" val="10001"/>
                  </a:ext>
                </a:extLst>
              </a:tr>
              <a:tr h="946822">
                <a:tc>
                  <a:txBody>
                    <a:bodyPr/>
                    <a:lstStyle/>
                    <a:p>
                      <a:pPr algn="ctr" fontAlgn="ctr"/>
                      <a:r>
                        <a:rPr lang="fr-FR" sz="5400" b="1" i="0" u="none" strike="noStrike" dirty="0">
                          <a:solidFill>
                            <a:srgbClr val="0000FF"/>
                          </a:solidFill>
                          <a:effectLst/>
                          <a:latin typeface="Arial Black" panose="020B0A04020102020204" pitchFamily="34" charset="0"/>
                        </a:rPr>
                        <a:t>2300€</a:t>
                      </a:r>
                    </a:p>
                  </a:txBody>
                  <a:tcPr marL="0" marR="0" marT="0" marB="0" anchor="ctr">
                    <a:solidFill>
                      <a:srgbClr val="00B050"/>
                    </a:solidFill>
                  </a:tcPr>
                </a:tc>
                <a:tc>
                  <a:txBody>
                    <a:bodyPr/>
                    <a:lstStyle/>
                    <a:p>
                      <a:pPr algn="ctr" fontAlgn="ctr"/>
                      <a:r>
                        <a:rPr lang="fr-FR" sz="5400" b="1" i="0" u="none" strike="noStrike" baseline="0" dirty="0">
                          <a:solidFill>
                            <a:srgbClr val="FF0000"/>
                          </a:solidFill>
                          <a:effectLst/>
                          <a:latin typeface="Arial Black" panose="020B0A04020102020204" pitchFamily="34" charset="0"/>
                        </a:rPr>
                        <a:t>967</a:t>
                      </a:r>
                      <a:r>
                        <a:rPr lang="fr-FR" sz="3510" b="1" i="0" u="none" strike="noStrike" baseline="0" dirty="0">
                          <a:solidFill>
                            <a:srgbClr val="FF0000"/>
                          </a:solidFill>
                          <a:effectLst/>
                          <a:latin typeface="Arial Black" panose="020B0A04020102020204" pitchFamily="34" charset="0"/>
                        </a:rPr>
                        <a:t>€</a:t>
                      </a:r>
                    </a:p>
                  </a:txBody>
                  <a:tcPr marL="0" marR="0" marT="0" marB="0" anchor="ctr">
                    <a:solidFill>
                      <a:srgbClr val="FFC000"/>
                    </a:solidFill>
                  </a:tcPr>
                </a:tc>
                <a:tc>
                  <a:txBody>
                    <a:bodyPr/>
                    <a:lstStyle/>
                    <a:p>
                      <a:pPr algn="ctr" fontAlgn="ctr"/>
                      <a:r>
                        <a:rPr lang="fr-FR" sz="5400" b="1" i="0" u="none" strike="noStrike" dirty="0">
                          <a:solidFill>
                            <a:srgbClr val="800080"/>
                          </a:solidFill>
                          <a:effectLst/>
                          <a:latin typeface="Arial Black" panose="020B0A04020102020204" pitchFamily="34" charset="0"/>
                        </a:rPr>
                        <a:t>75 €</a:t>
                      </a:r>
                    </a:p>
                  </a:txBody>
                  <a:tcPr marL="0" marR="0" marT="0" marB="0" anchor="ctr">
                    <a:solidFill>
                      <a:srgbClr val="92D050"/>
                    </a:solidFill>
                  </a:tcPr>
                </a:tc>
                <a:extLst>
                  <a:ext uri="{0D108BD9-81ED-4DB2-BD59-A6C34878D82A}">
                    <a16:rowId xmlns:a16="http://schemas.microsoft.com/office/drawing/2014/main" val="10002"/>
                  </a:ext>
                </a:extLst>
              </a:tr>
            </a:tbl>
          </a:graphicData>
        </a:graphic>
      </p:graphicFrame>
      <p:pic>
        <p:nvPicPr>
          <p:cNvPr id="11" name="Imag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80312" y="1451591"/>
            <a:ext cx="1461133" cy="674369"/>
          </a:xfrm>
          <a:prstGeom prst="rect">
            <a:avLst/>
          </a:prstGeom>
        </p:spPr>
      </p:pic>
      <p:pic>
        <p:nvPicPr>
          <p:cNvPr id="12" name="Image 11">
            <a:extLst>
              <a:ext uri="{FF2B5EF4-FFF2-40B4-BE49-F238E27FC236}">
                <a16:creationId xmlns:a16="http://schemas.microsoft.com/office/drawing/2014/main" id="{D7585FF4-04DF-42B9-862D-ABDB6D24061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69734" y="64955"/>
            <a:ext cx="1829720" cy="972659"/>
          </a:xfrm>
          <a:prstGeom prst="rect">
            <a:avLst/>
          </a:prstGeom>
        </p:spPr>
      </p:pic>
    </p:spTree>
    <p:extLst>
      <p:ext uri="{BB962C8B-B14F-4D97-AF65-F5344CB8AC3E}">
        <p14:creationId xmlns:p14="http://schemas.microsoft.com/office/powerpoint/2010/main" val="424982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08828"/>
            <a:ext cx="9036496" cy="4649171"/>
          </a:xfrm>
          <a:prstGeom prst="rect">
            <a:avLst/>
          </a:prstGeom>
        </p:spPr>
      </p:pic>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8012" y="694354"/>
            <a:ext cx="2847975" cy="1514475"/>
          </a:xfrm>
          <a:prstGeom prst="rect">
            <a:avLst/>
          </a:prstGeom>
        </p:spPr>
      </p:pic>
      <p:pic>
        <p:nvPicPr>
          <p:cNvPr id="1026" name="Picture 2" descr="logo_quadri_ss_filet-basse.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98" y="106819"/>
            <a:ext cx="2627784" cy="172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196550" y="2412176"/>
            <a:ext cx="4536504" cy="584775"/>
          </a:xfrm>
          <a:prstGeom prst="rect">
            <a:avLst/>
          </a:prstGeom>
          <a:noFill/>
          <a:ln>
            <a:solidFill>
              <a:schemeClr val="tx1"/>
            </a:solidFill>
          </a:ln>
        </p:spPr>
        <p:txBody>
          <a:bodyPr wrap="square" rtlCol="0">
            <a:spAutoFit/>
            <a:scene3d>
              <a:camera prst="orthographicFront"/>
              <a:lightRig rig="threePt" dir="t">
                <a:rot lat="0" lon="0" rev="600000"/>
              </a:lightRig>
            </a:scene3d>
            <a:sp3d prstMaterial="matte"/>
          </a:bodyPr>
          <a:lstStyle/>
          <a:p>
            <a:pPr algn="ctr"/>
            <a:r>
              <a:rPr lang="fr-FR" sz="3200" dirty="0">
                <a:latin typeface="Broadway" panose="04040905080B02020502" pitchFamily="82" charset="0"/>
              </a:rPr>
              <a:t>LE BENEVOLAT</a:t>
            </a: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8" name="Objet 7"/>
          <p:cNvGraphicFramePr>
            <a:graphicFrameLocks noChangeAspect="1"/>
          </p:cNvGraphicFramePr>
          <p:nvPr>
            <p:extLst>
              <p:ext uri="{D42A27DB-BD31-4B8C-83A1-F6EECF244321}">
                <p14:modId xmlns:p14="http://schemas.microsoft.com/office/powerpoint/2010/main" val="2391347577"/>
              </p:ext>
            </p:extLst>
          </p:nvPr>
        </p:nvGraphicFramePr>
        <p:xfrm>
          <a:off x="3275856" y="67359"/>
          <a:ext cx="1008112" cy="900113"/>
        </p:xfrm>
        <a:graphic>
          <a:graphicData uri="http://schemas.openxmlformats.org/presentationml/2006/ole">
            <mc:AlternateContent xmlns:mc="http://schemas.openxmlformats.org/markup-compatibility/2006">
              <mc:Choice xmlns:v="urn:schemas-microsoft-com:vml" Requires="v">
                <p:oleObj spid="_x0000_s12503" name="Picture" r:id="rId7" imgW="670560" imgH="1028700" progId="Word.Picture.8">
                  <p:embed/>
                </p:oleObj>
              </mc:Choice>
              <mc:Fallback>
                <p:oleObj name="Picture" r:id="rId7" imgW="670560" imgH="1028700" progId="Word.Picture.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5856" y="67359"/>
                        <a:ext cx="1008112" cy="900113"/>
                      </a:xfrm>
                      <a:prstGeom prst="rect">
                        <a:avLst/>
                      </a:prstGeom>
                      <a:noFill/>
                    </p:spPr>
                  </p:pic>
                </p:oleObj>
              </mc:Fallback>
            </mc:AlternateContent>
          </a:graphicData>
        </a:graphic>
      </p:graphicFrame>
      <p:pic>
        <p:nvPicPr>
          <p:cNvPr id="13" name="Imag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75363" y="1451591"/>
            <a:ext cx="1461133" cy="674369"/>
          </a:xfrm>
          <a:prstGeom prst="rect">
            <a:avLst/>
          </a:prstGeom>
        </p:spPr>
      </p:pic>
      <p:graphicFrame>
        <p:nvGraphicFramePr>
          <p:cNvPr id="11" name="Tableau 10"/>
          <p:cNvGraphicFramePr>
            <a:graphicFrameLocks noGrp="1"/>
          </p:cNvGraphicFramePr>
          <p:nvPr>
            <p:extLst>
              <p:ext uri="{D42A27DB-BD31-4B8C-83A1-F6EECF244321}">
                <p14:modId xmlns:p14="http://schemas.microsoft.com/office/powerpoint/2010/main" val="506355613"/>
              </p:ext>
            </p:extLst>
          </p:nvPr>
        </p:nvGraphicFramePr>
        <p:xfrm>
          <a:off x="0" y="5875879"/>
          <a:ext cx="8856984" cy="914400"/>
        </p:xfrm>
        <a:graphic>
          <a:graphicData uri="http://schemas.openxmlformats.org/drawingml/2006/table">
            <a:tbl>
              <a:tblPr firstRow="1" bandRow="1">
                <a:tableStyleId>{5C22544A-7EE6-4342-B048-85BDC9FD1C3A}</a:tableStyleId>
              </a:tblPr>
              <a:tblGrid>
                <a:gridCol w="4428492">
                  <a:extLst>
                    <a:ext uri="{9D8B030D-6E8A-4147-A177-3AD203B41FA5}">
                      <a16:colId xmlns:a16="http://schemas.microsoft.com/office/drawing/2014/main" val="20000"/>
                    </a:ext>
                  </a:extLst>
                </a:gridCol>
                <a:gridCol w="4428492">
                  <a:extLst>
                    <a:ext uri="{9D8B030D-6E8A-4147-A177-3AD203B41FA5}">
                      <a16:colId xmlns:a16="http://schemas.microsoft.com/office/drawing/2014/main" val="20001"/>
                    </a:ext>
                  </a:extLst>
                </a:gridCol>
              </a:tblGrid>
              <a:tr h="370840">
                <a:tc>
                  <a:txBody>
                    <a:bodyPr/>
                    <a:lstStyle/>
                    <a:p>
                      <a:pPr algn="ctr"/>
                      <a:r>
                        <a:rPr lang="fr-FR" sz="4400" dirty="0">
                          <a:latin typeface="Arial Black" panose="020B0A04020102020204" pitchFamily="34" charset="0"/>
                        </a:rPr>
                        <a:t>11532 Heures</a:t>
                      </a:r>
                    </a:p>
                  </a:txBody>
                  <a:tcPr/>
                </a:tc>
                <a:tc>
                  <a:txBody>
                    <a:bodyPr/>
                    <a:lstStyle/>
                    <a:p>
                      <a:pPr algn="ctr"/>
                      <a:r>
                        <a:rPr lang="fr-FR" sz="5400" dirty="0">
                          <a:latin typeface="Arial Black" panose="020B0A04020102020204" pitchFamily="34" charset="0"/>
                        </a:rPr>
                        <a:t>50772 €</a:t>
                      </a:r>
                    </a:p>
                  </a:txBody>
                  <a:tcPr>
                    <a:solidFill>
                      <a:srgbClr val="FF0000"/>
                    </a:solidFill>
                  </a:tcPr>
                </a:tc>
                <a:extLst>
                  <a:ext uri="{0D108BD9-81ED-4DB2-BD59-A6C34878D82A}">
                    <a16:rowId xmlns:a16="http://schemas.microsoft.com/office/drawing/2014/main" val="10000"/>
                  </a:ext>
                </a:extLst>
              </a:tr>
            </a:tbl>
          </a:graphicData>
        </a:graphic>
      </p:graphicFrame>
      <p:graphicFrame>
        <p:nvGraphicFramePr>
          <p:cNvPr id="14" name="Graphique 13">
            <a:extLst>
              <a:ext uri="{FF2B5EF4-FFF2-40B4-BE49-F238E27FC236}">
                <a16:creationId xmlns:a16="http://schemas.microsoft.com/office/drawing/2014/main" id="{34363647-341A-4973-B5FA-927501E1470D}"/>
              </a:ext>
            </a:extLst>
          </p:cNvPr>
          <p:cNvGraphicFramePr>
            <a:graphicFrameLocks/>
          </p:cNvGraphicFramePr>
          <p:nvPr>
            <p:extLst>
              <p:ext uri="{D42A27DB-BD31-4B8C-83A1-F6EECF244321}">
                <p14:modId xmlns:p14="http://schemas.microsoft.com/office/powerpoint/2010/main" val="1475659502"/>
              </p:ext>
            </p:extLst>
          </p:nvPr>
        </p:nvGraphicFramePr>
        <p:xfrm>
          <a:off x="196550" y="2998140"/>
          <a:ext cx="8362950" cy="2876550"/>
        </p:xfrm>
        <a:graphic>
          <a:graphicData uri="http://schemas.openxmlformats.org/drawingml/2006/chart">
            <c:chart xmlns:c="http://schemas.openxmlformats.org/drawingml/2006/chart" xmlns:r="http://schemas.openxmlformats.org/officeDocument/2006/relationships" r:id="rId10"/>
          </a:graphicData>
        </a:graphic>
      </p:graphicFrame>
      <p:pic>
        <p:nvPicPr>
          <p:cNvPr id="15" name="Image 14">
            <a:extLst>
              <a:ext uri="{FF2B5EF4-FFF2-40B4-BE49-F238E27FC236}">
                <a16:creationId xmlns:a16="http://schemas.microsoft.com/office/drawing/2014/main" id="{E485F441-0465-4685-AE63-7A6BC161A55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469734" y="64955"/>
            <a:ext cx="1829720" cy="972659"/>
          </a:xfrm>
          <a:prstGeom prst="rect">
            <a:avLst/>
          </a:prstGeom>
        </p:spPr>
      </p:pic>
    </p:spTree>
    <p:extLst>
      <p:ext uri="{BB962C8B-B14F-4D97-AF65-F5344CB8AC3E}">
        <p14:creationId xmlns:p14="http://schemas.microsoft.com/office/powerpoint/2010/main" val="27310668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Approbation des rapports</a:t>
            </a:r>
          </a:p>
        </p:txBody>
      </p:sp>
      <p:sp>
        <p:nvSpPr>
          <p:cNvPr id="3" name="Sous-titre 2"/>
          <p:cNvSpPr>
            <a:spLocks noGrp="1"/>
          </p:cNvSpPr>
          <p:nvPr>
            <p:ph type="subTitle" idx="1"/>
          </p:nvPr>
        </p:nvSpPr>
        <p:spPr/>
        <p:txBody>
          <a:bodyPr/>
          <a:lstStyle/>
          <a:p>
            <a:endParaRPr lang="fr-FR"/>
          </a:p>
        </p:txBody>
      </p:sp>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8012" y="694354"/>
            <a:ext cx="2847975" cy="1514475"/>
          </a:xfrm>
          <a:prstGeom prst="rect">
            <a:avLst/>
          </a:prstGeom>
        </p:spPr>
      </p:pic>
      <p:pic>
        <p:nvPicPr>
          <p:cNvPr id="1026" name="Picture 2" descr="logo_quadri_ss_filet-basse.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487523"/>
            <a:ext cx="2627784" cy="172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8" name="Objet 7"/>
          <p:cNvGraphicFramePr>
            <a:graphicFrameLocks noChangeAspect="1"/>
          </p:cNvGraphicFramePr>
          <p:nvPr>
            <p:extLst/>
          </p:nvPr>
        </p:nvGraphicFramePr>
        <p:xfrm>
          <a:off x="3275856" y="106819"/>
          <a:ext cx="1008112" cy="900113"/>
        </p:xfrm>
        <a:graphic>
          <a:graphicData uri="http://schemas.openxmlformats.org/presentationml/2006/ole">
            <mc:AlternateContent xmlns:mc="http://schemas.openxmlformats.org/markup-compatibility/2006">
              <mc:Choice xmlns:v="urn:schemas-microsoft-com:vml" Requires="v">
                <p:oleObj spid="_x0000_s94219" name="Picture" r:id="rId6" imgW="670560" imgH="1028700" progId="Word.Picture.8">
                  <p:embed/>
                </p:oleObj>
              </mc:Choice>
              <mc:Fallback>
                <p:oleObj name="Picture" r:id="rId6" imgW="670560" imgH="1028700" progId="Word.Picture.8">
                  <p:embed/>
                  <p:pic>
                    <p:nvPicPr>
                      <p:cNvPr id="8" name="Obje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5856" y="106819"/>
                        <a:ext cx="1008112" cy="900113"/>
                      </a:xfrm>
                      <a:prstGeom prst="rect">
                        <a:avLst/>
                      </a:prstGeom>
                      <a:noFill/>
                    </p:spPr>
                  </p:pic>
                </p:oleObj>
              </mc:Fallback>
            </mc:AlternateContent>
          </a:graphicData>
        </a:graphic>
      </p:graphicFrame>
      <p:pic>
        <p:nvPicPr>
          <p:cNvPr id="11" name="Imag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06777" y="1155903"/>
            <a:ext cx="1829720" cy="844486"/>
          </a:xfrm>
          <a:prstGeom prst="rect">
            <a:avLst/>
          </a:prstGeom>
        </p:spPr>
      </p:pic>
      <p:pic>
        <p:nvPicPr>
          <p:cNvPr id="12" name="Image 11">
            <a:extLst>
              <a:ext uri="{FF2B5EF4-FFF2-40B4-BE49-F238E27FC236}">
                <a16:creationId xmlns:a16="http://schemas.microsoft.com/office/drawing/2014/main" id="{81677515-31C8-4D62-B154-1281B5B831B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69734" y="64955"/>
            <a:ext cx="1829720" cy="972659"/>
          </a:xfrm>
          <a:prstGeom prst="rect">
            <a:avLst/>
          </a:prstGeom>
        </p:spPr>
      </p:pic>
      <p:pic>
        <p:nvPicPr>
          <p:cNvPr id="6" name="Image 5">
            <a:extLst>
              <a:ext uri="{FF2B5EF4-FFF2-40B4-BE49-F238E27FC236}">
                <a16:creationId xmlns:a16="http://schemas.microsoft.com/office/drawing/2014/main" id="{D5C2269B-E2C9-4D34-B459-77BA1D80960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97460" y="3520853"/>
            <a:ext cx="5469734" cy="3231630"/>
          </a:xfrm>
          <a:prstGeom prst="rect">
            <a:avLst/>
          </a:prstGeom>
        </p:spPr>
      </p:pic>
      <p:sp>
        <p:nvSpPr>
          <p:cNvPr id="9" name="ZoneTexte 8">
            <a:extLst>
              <a:ext uri="{FF2B5EF4-FFF2-40B4-BE49-F238E27FC236}">
                <a16:creationId xmlns:a16="http://schemas.microsoft.com/office/drawing/2014/main" id="{371867D5-C899-4FD9-B43E-2DD14C7CC3B1}"/>
              </a:ext>
            </a:extLst>
          </p:cNvPr>
          <p:cNvSpPr txBox="1"/>
          <p:nvPr/>
        </p:nvSpPr>
        <p:spPr>
          <a:xfrm>
            <a:off x="1997460" y="3643291"/>
            <a:ext cx="1313892" cy="369332"/>
          </a:xfrm>
          <a:prstGeom prst="rect">
            <a:avLst/>
          </a:prstGeom>
          <a:noFill/>
        </p:spPr>
        <p:txBody>
          <a:bodyPr wrap="square" rtlCol="0">
            <a:spAutoFit/>
          </a:bodyPr>
          <a:lstStyle/>
          <a:p>
            <a:r>
              <a:rPr lang="fr-FR" dirty="0"/>
              <a:t>LA Bérarde</a:t>
            </a:r>
          </a:p>
        </p:txBody>
      </p:sp>
    </p:spTree>
    <p:extLst>
      <p:ext uri="{BB962C8B-B14F-4D97-AF65-F5344CB8AC3E}">
        <p14:creationId xmlns:p14="http://schemas.microsoft.com/office/powerpoint/2010/main" val="1500084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2415660"/>
            <a:ext cx="9105891" cy="556132"/>
          </a:xfrm>
        </p:spPr>
        <p:txBody>
          <a:bodyPr>
            <a:noAutofit/>
          </a:bodyPr>
          <a:lstStyle/>
          <a:p>
            <a:r>
              <a:rPr lang="fr-FR" sz="2800" b="1" dirty="0">
                <a:latin typeface="Arial" panose="020B0604020202020204" pitchFamily="34" charset="0"/>
                <a:cs typeface="Arial" panose="020B0604020202020204" pitchFamily="34" charset="0"/>
              </a:rPr>
              <a:t>Prévention cardio vasculaire 8 novembre 2017</a:t>
            </a:r>
            <a:endParaRPr lang="fr-FR" sz="2800" b="1" dirty="0"/>
          </a:p>
        </p:txBody>
      </p:sp>
      <p:sp>
        <p:nvSpPr>
          <p:cNvPr id="3" name="Sous-titre 2"/>
          <p:cNvSpPr>
            <a:spLocks noGrp="1"/>
          </p:cNvSpPr>
          <p:nvPr>
            <p:ph type="subTitle" idx="1"/>
          </p:nvPr>
        </p:nvSpPr>
        <p:spPr>
          <a:xfrm>
            <a:off x="395535" y="3156291"/>
            <a:ext cx="8640961" cy="3701710"/>
          </a:xfrm>
        </p:spPr>
        <p:txBody>
          <a:bodyPr>
            <a:normAutofit fontScale="92500" lnSpcReduction="10000"/>
          </a:bodyPr>
          <a:lstStyle/>
          <a:p>
            <a:r>
              <a:rPr lang="fr-FR" b="1" dirty="0">
                <a:latin typeface="Arial" panose="020B0604020202020204" pitchFamily="34" charset="0"/>
                <a:cs typeface="Arial" panose="020B0604020202020204" pitchFamily="34" charset="0"/>
              </a:rPr>
              <a:t>FFCT    Décès  cardio   </a:t>
            </a:r>
            <a:r>
              <a:rPr lang="fr-FR" dirty="0">
                <a:latin typeface="Arial" panose="020B0604020202020204" pitchFamily="34" charset="0"/>
                <a:cs typeface="Arial" panose="020B0604020202020204" pitchFamily="34" charset="0"/>
              </a:rPr>
              <a:t>à fin octobre</a:t>
            </a:r>
          </a:p>
          <a:p>
            <a:r>
              <a:rPr lang="fr-FR" dirty="0"/>
              <a:t>    </a:t>
            </a:r>
            <a:r>
              <a:rPr lang="fr-FR" sz="5400" b="1" dirty="0">
                <a:latin typeface="Arial" panose="020B0604020202020204" pitchFamily="34" charset="0"/>
                <a:cs typeface="Arial" panose="020B0604020202020204" pitchFamily="34" charset="0"/>
              </a:rPr>
              <a:t>31</a:t>
            </a:r>
            <a:r>
              <a:rPr lang="fr-FR" dirty="0">
                <a:latin typeface="Arial" panose="020B0604020202020204" pitchFamily="34" charset="0"/>
                <a:cs typeface="Arial" panose="020B0604020202020204" pitchFamily="34" charset="0"/>
              </a:rPr>
              <a:t>   décès Homme</a:t>
            </a:r>
          </a:p>
          <a:p>
            <a:r>
              <a:rPr lang="fr-FR" sz="4000" dirty="0">
                <a:latin typeface="Arial" panose="020B0604020202020204" pitchFamily="34" charset="0"/>
                <a:cs typeface="Arial" panose="020B0604020202020204" pitchFamily="34" charset="0"/>
              </a:rPr>
              <a:t>dont</a:t>
            </a:r>
            <a:r>
              <a:rPr lang="fr-FR" sz="4000" b="1" dirty="0">
                <a:latin typeface="Arial" panose="020B0604020202020204" pitchFamily="34" charset="0"/>
                <a:cs typeface="Arial" panose="020B0604020202020204" pitchFamily="34" charset="0"/>
              </a:rPr>
              <a:t>    87%  (27) </a:t>
            </a:r>
            <a:r>
              <a:rPr lang="fr-FR" sz="4000" dirty="0"/>
              <a:t>de </a:t>
            </a:r>
            <a:r>
              <a:rPr lang="fr-FR" sz="4000" dirty="0">
                <a:latin typeface="Arial" panose="020B0604020202020204" pitchFamily="34" charset="0"/>
                <a:cs typeface="Arial" panose="020B0604020202020204" pitchFamily="34" charset="0"/>
              </a:rPr>
              <a:t>plus de 60 ans</a:t>
            </a:r>
          </a:p>
          <a:p>
            <a:endParaRPr lang="fr-FR" sz="4000" dirty="0">
              <a:latin typeface="Arial" panose="020B0604020202020204" pitchFamily="34" charset="0"/>
              <a:cs typeface="Arial" panose="020B0604020202020204" pitchFamily="34" charset="0"/>
            </a:endParaRPr>
          </a:p>
          <a:p>
            <a:r>
              <a:rPr lang="fr-FR" b="1" dirty="0">
                <a:latin typeface="Arial" panose="020B0604020202020204" pitchFamily="34" charset="0"/>
                <a:cs typeface="Arial" panose="020B0604020202020204" pitchFamily="34" charset="0"/>
              </a:rPr>
              <a:t>Aucun décès  femme </a:t>
            </a:r>
          </a:p>
          <a:p>
            <a:r>
              <a:rPr lang="fr-FR" b="1" dirty="0">
                <a:latin typeface="Arial" panose="020B0604020202020204" pitchFamily="34" charset="0"/>
                <a:cs typeface="Arial" panose="020B0604020202020204" pitchFamily="34" charset="0"/>
              </a:rPr>
              <a:t>depuis au moins 10 ans</a:t>
            </a:r>
          </a:p>
          <a:p>
            <a:endParaRPr lang="fr-FR" sz="4000" b="1" dirty="0">
              <a:latin typeface="Arial" panose="020B0604020202020204" pitchFamily="34" charset="0"/>
              <a:cs typeface="Arial" panose="020B0604020202020204" pitchFamily="34" charset="0"/>
            </a:endParaRPr>
          </a:p>
          <a:p>
            <a:endParaRPr lang="fr-FR" dirty="0"/>
          </a:p>
        </p:txBody>
      </p:sp>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8012" y="694354"/>
            <a:ext cx="2847975" cy="1514475"/>
          </a:xfrm>
          <a:prstGeom prst="rect">
            <a:avLst/>
          </a:prstGeom>
        </p:spPr>
      </p:pic>
      <p:pic>
        <p:nvPicPr>
          <p:cNvPr id="1026" name="Picture 2" descr="logo_quadri_ss_filet-basse.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487523"/>
            <a:ext cx="2627784" cy="172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8" name="Objet 7"/>
          <p:cNvGraphicFramePr>
            <a:graphicFrameLocks noChangeAspect="1"/>
          </p:cNvGraphicFramePr>
          <p:nvPr>
            <p:extLst/>
          </p:nvPr>
        </p:nvGraphicFramePr>
        <p:xfrm>
          <a:off x="3275856" y="106819"/>
          <a:ext cx="1008112" cy="900113"/>
        </p:xfrm>
        <a:graphic>
          <a:graphicData uri="http://schemas.openxmlformats.org/presentationml/2006/ole">
            <mc:AlternateContent xmlns:mc="http://schemas.openxmlformats.org/markup-compatibility/2006">
              <mc:Choice xmlns:v="urn:schemas-microsoft-com:vml" Requires="v">
                <p:oleObj spid="_x0000_s86026" name="Picture" r:id="rId6" imgW="670560" imgH="1028700" progId="Word.Picture.8">
                  <p:embed/>
                </p:oleObj>
              </mc:Choice>
              <mc:Fallback>
                <p:oleObj name="Picture" r:id="rId6" imgW="670560" imgH="1028700" progId="Word.Picture.8">
                  <p:embed/>
                  <p:pic>
                    <p:nvPicPr>
                      <p:cNvPr id="8" name="Obje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5856" y="106819"/>
                        <a:ext cx="1008112" cy="900113"/>
                      </a:xfrm>
                      <a:prstGeom prst="rect">
                        <a:avLst/>
                      </a:prstGeom>
                      <a:noFill/>
                    </p:spPr>
                  </p:pic>
                </p:oleObj>
              </mc:Fallback>
            </mc:AlternateContent>
          </a:graphicData>
        </a:graphic>
      </p:graphicFrame>
      <p:pic>
        <p:nvPicPr>
          <p:cNvPr id="11" name="Imag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06777" y="1155903"/>
            <a:ext cx="1829720" cy="844486"/>
          </a:xfrm>
          <a:prstGeom prst="rect">
            <a:avLst/>
          </a:prstGeom>
        </p:spPr>
      </p:pic>
      <p:pic>
        <p:nvPicPr>
          <p:cNvPr id="12" name="Image 11">
            <a:extLst>
              <a:ext uri="{FF2B5EF4-FFF2-40B4-BE49-F238E27FC236}">
                <a16:creationId xmlns:a16="http://schemas.microsoft.com/office/drawing/2014/main" id="{81677515-31C8-4D62-B154-1281B5B831B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69734" y="64955"/>
            <a:ext cx="1829720" cy="972659"/>
          </a:xfrm>
          <a:prstGeom prst="rect">
            <a:avLst/>
          </a:prstGeom>
        </p:spPr>
      </p:pic>
    </p:spTree>
    <p:extLst>
      <p:ext uri="{BB962C8B-B14F-4D97-AF65-F5344CB8AC3E}">
        <p14:creationId xmlns:p14="http://schemas.microsoft.com/office/powerpoint/2010/main" val="13101453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6"/>
            <a:ext cx="7772400" cy="78404"/>
          </a:xfrm>
        </p:spPr>
        <p:txBody>
          <a:bodyPr>
            <a:normAutofit fontScale="90000"/>
          </a:bodyPr>
          <a:lstStyle/>
          <a:p>
            <a:endParaRPr lang="fr-FR" dirty="0"/>
          </a:p>
        </p:txBody>
      </p:sp>
      <p:sp>
        <p:nvSpPr>
          <p:cNvPr id="3" name="Sous-titre 2"/>
          <p:cNvSpPr>
            <a:spLocks noGrp="1"/>
          </p:cNvSpPr>
          <p:nvPr>
            <p:ph type="subTitle" idx="1"/>
          </p:nvPr>
        </p:nvSpPr>
        <p:spPr>
          <a:xfrm>
            <a:off x="251519" y="2130425"/>
            <a:ext cx="8784977" cy="4620755"/>
          </a:xfrm>
        </p:spPr>
        <p:txBody>
          <a:bodyPr>
            <a:normAutofit/>
          </a:bodyPr>
          <a:lstStyle/>
          <a:p>
            <a:r>
              <a:rPr lang="fr-FR" b="1" dirty="0">
                <a:latin typeface="Arial" panose="020B0604020202020204" pitchFamily="34" charset="0"/>
                <a:cs typeface="Arial" panose="020B0604020202020204" pitchFamily="34" charset="0"/>
              </a:rPr>
              <a:t>Pour illustrer cette situation</a:t>
            </a:r>
          </a:p>
          <a:p>
            <a:endParaRPr lang="fr-FR" b="1" dirty="0">
              <a:latin typeface="Arial" panose="020B0604020202020204" pitchFamily="34" charset="0"/>
              <a:cs typeface="Arial" panose="020B0604020202020204" pitchFamily="34" charset="0"/>
            </a:endParaRPr>
          </a:p>
          <a:p>
            <a:r>
              <a:rPr lang="fr-FR" b="1" dirty="0">
                <a:latin typeface="Arial" panose="020B0604020202020204" pitchFamily="34" charset="0"/>
                <a:cs typeface="Arial" panose="020B0604020202020204" pitchFamily="34" charset="0"/>
              </a:rPr>
              <a:t>COREG  Auvergne Rhône Alpes</a:t>
            </a:r>
          </a:p>
          <a:p>
            <a:r>
              <a:rPr lang="fr-FR" sz="6000" b="1" dirty="0">
                <a:latin typeface="Arial" panose="020B0604020202020204" pitchFamily="34" charset="0"/>
                <a:cs typeface="Arial" panose="020B0604020202020204" pitchFamily="34" charset="0"/>
              </a:rPr>
              <a:t>6</a:t>
            </a:r>
            <a:r>
              <a:rPr lang="fr-FR" sz="4800" b="1" dirty="0">
                <a:latin typeface="Arial" panose="020B0604020202020204" pitchFamily="34" charset="0"/>
                <a:cs typeface="Arial" panose="020B0604020202020204" pitchFamily="34" charset="0"/>
              </a:rPr>
              <a:t> </a:t>
            </a:r>
            <a:r>
              <a:rPr lang="fr-FR" sz="4800" dirty="0">
                <a:latin typeface="Arial" panose="020B0604020202020204" pitchFamily="34" charset="0"/>
                <a:cs typeface="Arial" panose="020B0604020202020204" pitchFamily="34" charset="0"/>
              </a:rPr>
              <a:t>décès</a:t>
            </a:r>
          </a:p>
          <a:p>
            <a:r>
              <a:rPr lang="fr-FR" b="1" dirty="0">
                <a:latin typeface="Arial" panose="020B0604020202020204" pitchFamily="34" charset="0"/>
                <a:cs typeface="Arial" panose="020B0604020202020204" pitchFamily="34" charset="0"/>
              </a:rPr>
              <a:t>64 , 67 , 68 , 69 , 71 , 73</a:t>
            </a:r>
          </a:p>
          <a:p>
            <a:endParaRPr lang="fr-FR" dirty="0">
              <a:latin typeface="Arial" panose="020B0604020202020204" pitchFamily="34" charset="0"/>
              <a:cs typeface="Arial" panose="020B0604020202020204" pitchFamily="34" charset="0"/>
            </a:endParaRPr>
          </a:p>
          <a:p>
            <a:r>
              <a:rPr lang="fr-FR" dirty="0">
                <a:latin typeface="Arial" panose="020B0604020202020204" pitchFamily="34" charset="0"/>
                <a:cs typeface="Arial" panose="020B0604020202020204" pitchFamily="34" charset="0"/>
              </a:rPr>
              <a:t>Isère (3) ,Loire (1) , Allier (1) ,Drôme (1 )</a:t>
            </a:r>
          </a:p>
          <a:p>
            <a:endParaRPr lang="fr-FR" dirty="0"/>
          </a:p>
        </p:txBody>
      </p:sp>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8012" y="694354"/>
            <a:ext cx="2847975" cy="1514475"/>
          </a:xfrm>
          <a:prstGeom prst="rect">
            <a:avLst/>
          </a:prstGeom>
        </p:spPr>
      </p:pic>
      <p:pic>
        <p:nvPicPr>
          <p:cNvPr id="1026" name="Picture 2" descr="logo_quadri_ss_filet-basse.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487523"/>
            <a:ext cx="2627784" cy="172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8" name="Objet 7"/>
          <p:cNvGraphicFramePr>
            <a:graphicFrameLocks noChangeAspect="1"/>
          </p:cNvGraphicFramePr>
          <p:nvPr>
            <p:extLst/>
          </p:nvPr>
        </p:nvGraphicFramePr>
        <p:xfrm>
          <a:off x="3275856" y="106819"/>
          <a:ext cx="1008112" cy="900113"/>
        </p:xfrm>
        <a:graphic>
          <a:graphicData uri="http://schemas.openxmlformats.org/presentationml/2006/ole">
            <mc:AlternateContent xmlns:mc="http://schemas.openxmlformats.org/markup-compatibility/2006">
              <mc:Choice xmlns:v="urn:schemas-microsoft-com:vml" Requires="v">
                <p:oleObj spid="_x0000_s85003" name="Picture" r:id="rId6" imgW="670560" imgH="1028700" progId="Word.Picture.8">
                  <p:embed/>
                </p:oleObj>
              </mc:Choice>
              <mc:Fallback>
                <p:oleObj name="Picture" r:id="rId6" imgW="670560" imgH="1028700" progId="Word.Picture.8">
                  <p:embed/>
                  <p:pic>
                    <p:nvPicPr>
                      <p:cNvPr id="8" name="Obje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5856" y="106819"/>
                        <a:ext cx="1008112" cy="900113"/>
                      </a:xfrm>
                      <a:prstGeom prst="rect">
                        <a:avLst/>
                      </a:prstGeom>
                      <a:noFill/>
                    </p:spPr>
                  </p:pic>
                </p:oleObj>
              </mc:Fallback>
            </mc:AlternateContent>
          </a:graphicData>
        </a:graphic>
      </p:graphicFrame>
      <p:pic>
        <p:nvPicPr>
          <p:cNvPr id="11" name="Imag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06777" y="1155903"/>
            <a:ext cx="1829720" cy="844486"/>
          </a:xfrm>
          <a:prstGeom prst="rect">
            <a:avLst/>
          </a:prstGeom>
        </p:spPr>
      </p:pic>
      <p:pic>
        <p:nvPicPr>
          <p:cNvPr id="12" name="Image 11">
            <a:extLst>
              <a:ext uri="{FF2B5EF4-FFF2-40B4-BE49-F238E27FC236}">
                <a16:creationId xmlns:a16="http://schemas.microsoft.com/office/drawing/2014/main" id="{81677515-31C8-4D62-B154-1281B5B831B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69734" y="64955"/>
            <a:ext cx="1829720" cy="972659"/>
          </a:xfrm>
          <a:prstGeom prst="rect">
            <a:avLst/>
          </a:prstGeom>
        </p:spPr>
      </p:pic>
    </p:spTree>
    <p:extLst>
      <p:ext uri="{BB962C8B-B14F-4D97-AF65-F5344CB8AC3E}">
        <p14:creationId xmlns:p14="http://schemas.microsoft.com/office/powerpoint/2010/main" val="20367785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45719"/>
          </a:xfrm>
        </p:spPr>
        <p:txBody>
          <a:bodyPr>
            <a:normAutofit fontScale="90000"/>
          </a:bodyPr>
          <a:lstStyle/>
          <a:p>
            <a:endParaRPr lang="fr-FR" dirty="0"/>
          </a:p>
        </p:txBody>
      </p:sp>
      <p:sp>
        <p:nvSpPr>
          <p:cNvPr id="3" name="Sous-titre 2"/>
          <p:cNvSpPr>
            <a:spLocks noGrp="1"/>
          </p:cNvSpPr>
          <p:nvPr>
            <p:ph type="subTitle" idx="1"/>
          </p:nvPr>
        </p:nvSpPr>
        <p:spPr>
          <a:xfrm>
            <a:off x="251519" y="2176143"/>
            <a:ext cx="8784977" cy="4483595"/>
          </a:xfrm>
        </p:spPr>
        <p:txBody>
          <a:bodyPr>
            <a:normAutofit fontScale="85000" lnSpcReduction="20000"/>
          </a:bodyPr>
          <a:lstStyle/>
          <a:p>
            <a:r>
              <a:rPr lang="fr-FR" dirty="0">
                <a:latin typeface="Arial" panose="020B0604020202020204" pitchFamily="34" charset="0"/>
                <a:cs typeface="Arial" panose="020B0604020202020204" pitchFamily="34" charset="0"/>
              </a:rPr>
              <a:t>Ce n’est pas le vélo qui tue,</a:t>
            </a:r>
          </a:p>
          <a:p>
            <a:r>
              <a:rPr lang="fr-FR" dirty="0">
                <a:latin typeface="Arial" panose="020B0604020202020204" pitchFamily="34" charset="0"/>
                <a:cs typeface="Arial" panose="020B0604020202020204" pitchFamily="34" charset="0"/>
              </a:rPr>
              <a:t> c’ est une maladie cardiaque </a:t>
            </a:r>
            <a:r>
              <a:rPr lang="fr-FR" sz="4400" b="1" dirty="0">
                <a:latin typeface="Arial" panose="020B0604020202020204" pitchFamily="34" charset="0"/>
                <a:cs typeface="Arial" panose="020B0604020202020204" pitchFamily="34" charset="0"/>
              </a:rPr>
              <a:t>ignorée</a:t>
            </a:r>
          </a:p>
          <a:p>
            <a:endParaRPr lang="fr-FR" sz="4400" b="1" dirty="0">
              <a:latin typeface="Arial" panose="020B0604020202020204" pitchFamily="34" charset="0"/>
              <a:cs typeface="Arial" panose="020B0604020202020204" pitchFamily="34" charset="0"/>
            </a:endParaRPr>
          </a:p>
          <a:p>
            <a:r>
              <a:rPr lang="fr-FR" dirty="0">
                <a:latin typeface="Arial" panose="020B0604020202020204" pitchFamily="34" charset="0"/>
                <a:cs typeface="Arial" panose="020B0604020202020204" pitchFamily="34" charset="0"/>
              </a:rPr>
              <a:t>   « </a:t>
            </a:r>
            <a:r>
              <a:rPr lang="fr-FR" i="1" dirty="0">
                <a:latin typeface="Arial" panose="020B0604020202020204" pitchFamily="34" charset="0"/>
                <a:cs typeface="Arial" panose="020B0604020202020204" pitchFamily="34" charset="0"/>
              </a:rPr>
              <a:t>Pédaler, courir ou nager ne provoque pas de  maladie cardiovasculaire,</a:t>
            </a:r>
          </a:p>
          <a:p>
            <a:r>
              <a:rPr lang="fr-FR" i="1" dirty="0">
                <a:latin typeface="Arial" panose="020B0604020202020204" pitchFamily="34" charset="0"/>
                <a:cs typeface="Arial" panose="020B0604020202020204" pitchFamily="34" charset="0"/>
              </a:rPr>
              <a:t> </a:t>
            </a:r>
            <a:r>
              <a:rPr lang="fr-FR" b="1" i="1" dirty="0">
                <a:latin typeface="Arial" panose="020B0604020202020204" pitchFamily="34" charset="0"/>
                <a:cs typeface="Arial" panose="020B0604020202020204" pitchFamily="34" charset="0"/>
              </a:rPr>
              <a:t>mais peut en révéler une </a:t>
            </a:r>
            <a:r>
              <a:rPr lang="fr-FR" b="1" dirty="0">
                <a:latin typeface="Arial" panose="020B0604020202020204" pitchFamily="34" charset="0"/>
                <a:cs typeface="Arial" panose="020B0604020202020204" pitchFamily="34" charset="0"/>
              </a:rPr>
              <a:t>», </a:t>
            </a:r>
          </a:p>
          <a:p>
            <a:endParaRPr lang="fr-FR" dirty="0">
              <a:latin typeface="Arial" panose="020B0604020202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a:p>
            <a:r>
              <a:rPr lang="fr-FR" dirty="0">
                <a:latin typeface="Arial" panose="020B0604020202020204" pitchFamily="34" charset="0"/>
                <a:cs typeface="Arial" panose="020B0604020202020204" pitchFamily="34" charset="0"/>
              </a:rPr>
              <a:t>de Xavier JOUVEN  </a:t>
            </a:r>
            <a:r>
              <a:rPr lang="fr-FR" sz="2800" dirty="0">
                <a:latin typeface="Arial" panose="020B0604020202020204" pitchFamily="34" charset="0"/>
                <a:cs typeface="Arial" panose="020B0604020202020204" pitchFamily="34" charset="0"/>
              </a:rPr>
              <a:t>responsable du centre national d’expertise de la mort subite</a:t>
            </a:r>
          </a:p>
          <a:p>
            <a:endParaRPr lang="fr-FR" dirty="0"/>
          </a:p>
        </p:txBody>
      </p:sp>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8012" y="694354"/>
            <a:ext cx="2847975" cy="1514475"/>
          </a:xfrm>
          <a:prstGeom prst="rect">
            <a:avLst/>
          </a:prstGeom>
        </p:spPr>
      </p:pic>
      <p:pic>
        <p:nvPicPr>
          <p:cNvPr id="1026" name="Picture 2" descr="logo_quadri_ss_filet-basse.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487523"/>
            <a:ext cx="2627784" cy="172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8" name="Objet 7"/>
          <p:cNvGraphicFramePr>
            <a:graphicFrameLocks noChangeAspect="1"/>
          </p:cNvGraphicFramePr>
          <p:nvPr>
            <p:extLst/>
          </p:nvPr>
        </p:nvGraphicFramePr>
        <p:xfrm>
          <a:off x="3275856" y="106819"/>
          <a:ext cx="1008112" cy="900113"/>
        </p:xfrm>
        <a:graphic>
          <a:graphicData uri="http://schemas.openxmlformats.org/presentationml/2006/ole">
            <mc:AlternateContent xmlns:mc="http://schemas.openxmlformats.org/markup-compatibility/2006">
              <mc:Choice xmlns:v="urn:schemas-microsoft-com:vml" Requires="v">
                <p:oleObj spid="_x0000_s87051" name="Picture" r:id="rId6" imgW="670560" imgH="1028700" progId="Word.Picture.8">
                  <p:embed/>
                </p:oleObj>
              </mc:Choice>
              <mc:Fallback>
                <p:oleObj name="Picture" r:id="rId6" imgW="670560" imgH="1028700" progId="Word.Picture.8">
                  <p:embed/>
                  <p:pic>
                    <p:nvPicPr>
                      <p:cNvPr id="8" name="Obje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5856" y="106819"/>
                        <a:ext cx="1008112" cy="900113"/>
                      </a:xfrm>
                      <a:prstGeom prst="rect">
                        <a:avLst/>
                      </a:prstGeom>
                      <a:noFill/>
                    </p:spPr>
                  </p:pic>
                </p:oleObj>
              </mc:Fallback>
            </mc:AlternateContent>
          </a:graphicData>
        </a:graphic>
      </p:graphicFrame>
      <p:pic>
        <p:nvPicPr>
          <p:cNvPr id="11" name="Imag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06777" y="1155903"/>
            <a:ext cx="1829720" cy="844486"/>
          </a:xfrm>
          <a:prstGeom prst="rect">
            <a:avLst/>
          </a:prstGeom>
        </p:spPr>
      </p:pic>
      <p:pic>
        <p:nvPicPr>
          <p:cNvPr id="12" name="Image 11">
            <a:extLst>
              <a:ext uri="{FF2B5EF4-FFF2-40B4-BE49-F238E27FC236}">
                <a16:creationId xmlns:a16="http://schemas.microsoft.com/office/drawing/2014/main" id="{81677515-31C8-4D62-B154-1281B5B831B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69734" y="64955"/>
            <a:ext cx="1829720" cy="972659"/>
          </a:xfrm>
          <a:prstGeom prst="rect">
            <a:avLst/>
          </a:prstGeom>
        </p:spPr>
      </p:pic>
    </p:spTree>
    <p:extLst>
      <p:ext uri="{BB962C8B-B14F-4D97-AF65-F5344CB8AC3E}">
        <p14:creationId xmlns:p14="http://schemas.microsoft.com/office/powerpoint/2010/main" val="38456300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45719"/>
          </a:xfrm>
        </p:spPr>
        <p:txBody>
          <a:bodyPr>
            <a:normAutofit fontScale="90000"/>
          </a:bodyPr>
          <a:lstStyle/>
          <a:p>
            <a:endParaRPr lang="fr-FR" dirty="0"/>
          </a:p>
        </p:txBody>
      </p:sp>
      <p:sp>
        <p:nvSpPr>
          <p:cNvPr id="3" name="Sous-titre 2"/>
          <p:cNvSpPr>
            <a:spLocks noGrp="1"/>
          </p:cNvSpPr>
          <p:nvPr>
            <p:ph type="subTitle" idx="1"/>
          </p:nvPr>
        </p:nvSpPr>
        <p:spPr>
          <a:xfrm>
            <a:off x="251519" y="2384583"/>
            <a:ext cx="8784977" cy="4225581"/>
          </a:xfrm>
        </p:spPr>
        <p:txBody>
          <a:bodyPr>
            <a:normAutofit fontScale="70000" lnSpcReduction="20000"/>
          </a:bodyPr>
          <a:lstStyle/>
          <a:p>
            <a:r>
              <a:rPr lang="fr-FR" sz="4100" b="1" dirty="0">
                <a:latin typeface="Arial" panose="020B0604020202020204" pitchFamily="34" charset="0"/>
                <a:cs typeface="Arial" panose="020B0604020202020204" pitchFamily="34" charset="0"/>
              </a:rPr>
              <a:t>Conseils</a:t>
            </a:r>
          </a:p>
          <a:p>
            <a:r>
              <a:rPr lang="fr-FR" sz="4100" b="1" dirty="0">
                <a:latin typeface="Arial" panose="020B0604020202020204" pitchFamily="34" charset="0"/>
                <a:cs typeface="Arial" panose="020B0604020202020204" pitchFamily="34" charset="0"/>
              </a:rPr>
              <a:t> </a:t>
            </a:r>
          </a:p>
          <a:p>
            <a:pPr>
              <a:buFont typeface="Wingdings" panose="05000000000000000000" pitchFamily="2" charset="2"/>
              <a:buChar char="q"/>
            </a:pPr>
            <a:r>
              <a:rPr lang="fr-FR" b="1" dirty="0">
                <a:latin typeface="Arial" panose="020B0604020202020204" pitchFamily="34" charset="0"/>
                <a:cs typeface="Arial" panose="020B0604020202020204" pitchFamily="34" charset="0"/>
              </a:rPr>
              <a:t> Savoir   </a:t>
            </a:r>
            <a:r>
              <a:rPr lang="fr-FR" sz="3500" b="1" u="sng" dirty="0">
                <a:latin typeface="Arial" panose="020B0604020202020204" pitchFamily="34" charset="0"/>
                <a:cs typeface="Arial" panose="020B0604020202020204" pitchFamily="34" charset="0"/>
              </a:rPr>
              <a:t>ECOUTER</a:t>
            </a:r>
            <a:r>
              <a:rPr lang="fr-FR" b="1" u="sng" dirty="0">
                <a:latin typeface="Arial" panose="020B0604020202020204" pitchFamily="34" charset="0"/>
                <a:cs typeface="Arial" panose="020B0604020202020204" pitchFamily="34" charset="0"/>
              </a:rPr>
              <a:t>   son corps</a:t>
            </a:r>
          </a:p>
          <a:p>
            <a:r>
              <a:rPr lang="fr-FR" b="1" dirty="0">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douleur poitrine, essoufflement anormal,</a:t>
            </a:r>
          </a:p>
          <a:p>
            <a:r>
              <a:rPr lang="fr-FR" dirty="0">
                <a:latin typeface="Arial" panose="020B0604020202020204" pitchFamily="34" charset="0"/>
                <a:cs typeface="Arial" panose="020B0604020202020204" pitchFamily="34" charset="0"/>
              </a:rPr>
              <a:t>    palpitations cardiaques, malaise à l’effort ou   juste    après, etc.- </a:t>
            </a:r>
            <a:r>
              <a:rPr lang="fr-FR" sz="4300" b="1" dirty="0">
                <a:latin typeface="Arial" panose="020B0604020202020204" pitchFamily="34" charset="0"/>
                <a:cs typeface="Arial" panose="020B0604020202020204" pitchFamily="34" charset="0"/>
              </a:rPr>
              <a:t>consulter</a:t>
            </a:r>
          </a:p>
          <a:p>
            <a:endParaRPr lang="fr-FR" dirty="0">
              <a:latin typeface="Arial" panose="020B0604020202020204" pitchFamily="34" charset="0"/>
              <a:cs typeface="Arial" panose="020B0604020202020204" pitchFamily="34" charset="0"/>
            </a:endParaRPr>
          </a:p>
          <a:p>
            <a:pPr>
              <a:buFont typeface="Wingdings" panose="05000000000000000000" pitchFamily="2" charset="2"/>
              <a:buChar char="q"/>
            </a:pPr>
            <a:r>
              <a:rPr lang="fr-FR" b="1" dirty="0">
                <a:latin typeface="Arial" panose="020B0604020202020204" pitchFamily="34" charset="0"/>
                <a:cs typeface="Arial" panose="020B0604020202020204" pitchFamily="34" charset="0"/>
              </a:rPr>
              <a:t> Visite chez cardiologue  régulière</a:t>
            </a:r>
          </a:p>
          <a:p>
            <a:r>
              <a:rPr lang="fr-FR" b="1" dirty="0">
                <a:latin typeface="Arial" panose="020B0604020202020204" pitchFamily="34" charset="0"/>
                <a:cs typeface="Arial" panose="020B0604020202020204" pitchFamily="34" charset="0"/>
              </a:rPr>
              <a:t>(après 50 ans)</a:t>
            </a:r>
          </a:p>
          <a:p>
            <a:endParaRPr lang="fr-FR" b="1" dirty="0">
              <a:latin typeface="Arial" panose="020B0604020202020204" pitchFamily="34" charset="0"/>
              <a:cs typeface="Arial" panose="020B0604020202020204" pitchFamily="34" charset="0"/>
            </a:endParaRPr>
          </a:p>
          <a:p>
            <a:pPr>
              <a:buFont typeface="Wingdings" panose="05000000000000000000" pitchFamily="2" charset="2"/>
              <a:buChar char="q"/>
            </a:pPr>
            <a:r>
              <a:rPr lang="fr-FR" sz="3500" b="1" dirty="0">
                <a:latin typeface="Arial" panose="020B0604020202020204" pitchFamily="34" charset="0"/>
                <a:cs typeface="Arial" panose="020B0604020202020204" pitchFamily="34" charset="0"/>
              </a:rPr>
              <a:t>PSC1 </a:t>
            </a:r>
            <a:r>
              <a:rPr lang="fr-FR" sz="3500" dirty="0">
                <a:latin typeface="Arial" panose="020B0604020202020204" pitchFamily="34" charset="0"/>
                <a:cs typeface="Arial" panose="020B0604020202020204" pitchFamily="34" charset="0"/>
              </a:rPr>
              <a:t>et recyclage </a:t>
            </a:r>
            <a:r>
              <a:rPr lang="fr-FR" sz="3000" b="1" dirty="0">
                <a:latin typeface="Arial" panose="020B0604020202020204" pitchFamily="34" charset="0"/>
                <a:cs typeface="Arial" panose="020B0604020202020204" pitchFamily="34" charset="0"/>
              </a:rPr>
              <a:t>(massage cardiaque)</a:t>
            </a:r>
          </a:p>
          <a:p>
            <a:endParaRPr lang="fr-FR" dirty="0"/>
          </a:p>
        </p:txBody>
      </p:sp>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8012" y="694354"/>
            <a:ext cx="2847975" cy="1514475"/>
          </a:xfrm>
          <a:prstGeom prst="rect">
            <a:avLst/>
          </a:prstGeom>
        </p:spPr>
      </p:pic>
      <p:pic>
        <p:nvPicPr>
          <p:cNvPr id="1026" name="Picture 2" descr="logo_quadri_ss_filet-basse.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487523"/>
            <a:ext cx="2627784" cy="172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8" name="Objet 7"/>
          <p:cNvGraphicFramePr>
            <a:graphicFrameLocks noChangeAspect="1"/>
          </p:cNvGraphicFramePr>
          <p:nvPr>
            <p:extLst/>
          </p:nvPr>
        </p:nvGraphicFramePr>
        <p:xfrm>
          <a:off x="3275856" y="106819"/>
          <a:ext cx="1008112" cy="900113"/>
        </p:xfrm>
        <a:graphic>
          <a:graphicData uri="http://schemas.openxmlformats.org/presentationml/2006/ole">
            <mc:AlternateContent xmlns:mc="http://schemas.openxmlformats.org/markup-compatibility/2006">
              <mc:Choice xmlns:v="urn:schemas-microsoft-com:vml" Requires="v">
                <p:oleObj spid="_x0000_s88075" name="Picture" r:id="rId6" imgW="670560" imgH="1028700" progId="Word.Picture.8">
                  <p:embed/>
                </p:oleObj>
              </mc:Choice>
              <mc:Fallback>
                <p:oleObj name="Picture" r:id="rId6" imgW="670560" imgH="1028700" progId="Word.Picture.8">
                  <p:embed/>
                  <p:pic>
                    <p:nvPicPr>
                      <p:cNvPr id="8" name="Obje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5856" y="106819"/>
                        <a:ext cx="1008112" cy="900113"/>
                      </a:xfrm>
                      <a:prstGeom prst="rect">
                        <a:avLst/>
                      </a:prstGeom>
                      <a:noFill/>
                    </p:spPr>
                  </p:pic>
                </p:oleObj>
              </mc:Fallback>
            </mc:AlternateContent>
          </a:graphicData>
        </a:graphic>
      </p:graphicFrame>
      <p:pic>
        <p:nvPicPr>
          <p:cNvPr id="11" name="Imag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06777" y="1155903"/>
            <a:ext cx="1829720" cy="844486"/>
          </a:xfrm>
          <a:prstGeom prst="rect">
            <a:avLst/>
          </a:prstGeom>
        </p:spPr>
      </p:pic>
      <p:pic>
        <p:nvPicPr>
          <p:cNvPr id="12" name="Image 11">
            <a:extLst>
              <a:ext uri="{FF2B5EF4-FFF2-40B4-BE49-F238E27FC236}">
                <a16:creationId xmlns:a16="http://schemas.microsoft.com/office/drawing/2014/main" id="{81677515-31C8-4D62-B154-1281B5B831B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69734" y="64955"/>
            <a:ext cx="1829720" cy="972659"/>
          </a:xfrm>
          <a:prstGeom prst="rect">
            <a:avLst/>
          </a:prstGeom>
        </p:spPr>
      </p:pic>
    </p:spTree>
    <p:extLst>
      <p:ext uri="{BB962C8B-B14F-4D97-AF65-F5344CB8AC3E}">
        <p14:creationId xmlns:p14="http://schemas.microsoft.com/office/powerpoint/2010/main" val="41790157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45719"/>
          </a:xfrm>
        </p:spPr>
        <p:txBody>
          <a:bodyPr>
            <a:normAutofit fontScale="90000"/>
          </a:bodyPr>
          <a:lstStyle/>
          <a:p>
            <a:endParaRPr lang="fr-FR" dirty="0"/>
          </a:p>
        </p:txBody>
      </p:sp>
      <p:sp>
        <p:nvSpPr>
          <p:cNvPr id="3" name="Sous-titre 2"/>
          <p:cNvSpPr>
            <a:spLocks noGrp="1"/>
          </p:cNvSpPr>
          <p:nvPr>
            <p:ph type="subTitle" idx="1"/>
          </p:nvPr>
        </p:nvSpPr>
        <p:spPr>
          <a:xfrm>
            <a:off x="323527" y="2130425"/>
            <a:ext cx="8712969" cy="4529318"/>
          </a:xfrm>
        </p:spPr>
        <p:txBody>
          <a:bodyPr>
            <a:normAutofit fontScale="85000" lnSpcReduction="10000"/>
          </a:bodyPr>
          <a:lstStyle/>
          <a:p>
            <a:r>
              <a:rPr lang="fr-FR" sz="4000" b="1" dirty="0">
                <a:latin typeface="Arial" panose="020B0604020202020204" pitchFamily="34" charset="0"/>
                <a:cs typeface="Arial" panose="020B0604020202020204" pitchFamily="34" charset="0"/>
              </a:rPr>
              <a:t>Conseils</a:t>
            </a:r>
          </a:p>
          <a:p>
            <a:r>
              <a:rPr lang="fr-FR" sz="4400" b="1" dirty="0">
                <a:latin typeface="Arial" panose="020B0604020202020204" pitchFamily="34" charset="0"/>
                <a:cs typeface="Arial" panose="020B0604020202020204" pitchFamily="34" charset="0"/>
              </a:rPr>
              <a:t>Etre VISIBLE</a:t>
            </a:r>
          </a:p>
          <a:p>
            <a:endParaRPr lang="fr-FR" sz="4400" b="1" dirty="0">
              <a:latin typeface="Arial" panose="020B0604020202020204" pitchFamily="34" charset="0"/>
              <a:cs typeface="Arial" panose="020B0604020202020204" pitchFamily="34" charset="0"/>
            </a:endParaRPr>
          </a:p>
          <a:p>
            <a:r>
              <a:rPr lang="fr-FR" dirty="0">
                <a:latin typeface="Arial" pitchFamily="34" charset="0"/>
                <a:cs typeface="Arial" pitchFamily="34" charset="0"/>
              </a:rPr>
              <a:t>Vêtements couleurs claires</a:t>
            </a:r>
          </a:p>
          <a:p>
            <a:r>
              <a:rPr lang="fr-FR" dirty="0">
                <a:latin typeface="Arial" pitchFamily="34" charset="0"/>
                <a:cs typeface="Arial" pitchFamily="34" charset="0"/>
              </a:rPr>
              <a:t>Vêtements adaptés en hiver avec bandes réflectorisées</a:t>
            </a:r>
          </a:p>
          <a:p>
            <a:r>
              <a:rPr lang="fr-FR" dirty="0">
                <a:latin typeface="Arial" pitchFamily="34" charset="0"/>
                <a:cs typeface="Arial" pitchFamily="34" charset="0"/>
              </a:rPr>
              <a:t>Éclairage même non règlementaire  si rentrée tardive ou luminosité insuffisante</a:t>
            </a:r>
          </a:p>
          <a:p>
            <a:endParaRPr lang="fr-FR" dirty="0">
              <a:latin typeface="Arial" pitchFamily="34" charset="0"/>
              <a:cs typeface="Arial" pitchFamily="34" charset="0"/>
            </a:endParaRPr>
          </a:p>
          <a:p>
            <a:r>
              <a:rPr lang="fr-FR" dirty="0">
                <a:latin typeface="Arial" pitchFamily="34" charset="0"/>
                <a:cs typeface="Arial" pitchFamily="34" charset="0"/>
              </a:rPr>
              <a:t>En été coupe vent avec parties réflectorisées</a:t>
            </a:r>
          </a:p>
          <a:p>
            <a:endParaRPr lang="fr-FR" dirty="0"/>
          </a:p>
        </p:txBody>
      </p:sp>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8012" y="694354"/>
            <a:ext cx="2847975" cy="1514475"/>
          </a:xfrm>
          <a:prstGeom prst="rect">
            <a:avLst/>
          </a:prstGeom>
        </p:spPr>
      </p:pic>
      <p:pic>
        <p:nvPicPr>
          <p:cNvPr id="1026" name="Picture 2" descr="logo_quadri_ss_filet-basse.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487523"/>
            <a:ext cx="2627784" cy="172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8" name="Objet 7"/>
          <p:cNvGraphicFramePr>
            <a:graphicFrameLocks noChangeAspect="1"/>
          </p:cNvGraphicFramePr>
          <p:nvPr>
            <p:extLst/>
          </p:nvPr>
        </p:nvGraphicFramePr>
        <p:xfrm>
          <a:off x="3275856" y="106819"/>
          <a:ext cx="1008112" cy="900113"/>
        </p:xfrm>
        <a:graphic>
          <a:graphicData uri="http://schemas.openxmlformats.org/presentationml/2006/ole">
            <mc:AlternateContent xmlns:mc="http://schemas.openxmlformats.org/markup-compatibility/2006">
              <mc:Choice xmlns:v="urn:schemas-microsoft-com:vml" Requires="v">
                <p:oleObj spid="_x0000_s89099" name="Picture" r:id="rId6" imgW="670560" imgH="1028700" progId="Word.Picture.8">
                  <p:embed/>
                </p:oleObj>
              </mc:Choice>
              <mc:Fallback>
                <p:oleObj name="Picture" r:id="rId6" imgW="670560" imgH="1028700" progId="Word.Picture.8">
                  <p:embed/>
                  <p:pic>
                    <p:nvPicPr>
                      <p:cNvPr id="8" name="Obje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5856" y="106819"/>
                        <a:ext cx="1008112" cy="900113"/>
                      </a:xfrm>
                      <a:prstGeom prst="rect">
                        <a:avLst/>
                      </a:prstGeom>
                      <a:noFill/>
                    </p:spPr>
                  </p:pic>
                </p:oleObj>
              </mc:Fallback>
            </mc:AlternateContent>
          </a:graphicData>
        </a:graphic>
      </p:graphicFrame>
      <p:pic>
        <p:nvPicPr>
          <p:cNvPr id="11" name="Imag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06777" y="1155903"/>
            <a:ext cx="1829720" cy="844486"/>
          </a:xfrm>
          <a:prstGeom prst="rect">
            <a:avLst/>
          </a:prstGeom>
        </p:spPr>
      </p:pic>
      <p:pic>
        <p:nvPicPr>
          <p:cNvPr id="12" name="Image 11">
            <a:extLst>
              <a:ext uri="{FF2B5EF4-FFF2-40B4-BE49-F238E27FC236}">
                <a16:creationId xmlns:a16="http://schemas.microsoft.com/office/drawing/2014/main" id="{81677515-31C8-4D62-B154-1281B5B831B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69734" y="64955"/>
            <a:ext cx="1829720" cy="972659"/>
          </a:xfrm>
          <a:prstGeom prst="rect">
            <a:avLst/>
          </a:prstGeom>
        </p:spPr>
      </p:pic>
    </p:spTree>
    <p:extLst>
      <p:ext uri="{BB962C8B-B14F-4D97-AF65-F5344CB8AC3E}">
        <p14:creationId xmlns:p14="http://schemas.microsoft.com/office/powerpoint/2010/main" val="24597806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flipV="1">
            <a:off x="685800" y="2084706"/>
            <a:ext cx="7772400" cy="45719"/>
          </a:xfrm>
        </p:spPr>
        <p:txBody>
          <a:bodyPr>
            <a:normAutofit fontScale="90000"/>
          </a:bodyPr>
          <a:lstStyle/>
          <a:p>
            <a:endParaRPr lang="fr-FR" dirty="0"/>
          </a:p>
        </p:txBody>
      </p:sp>
      <p:sp>
        <p:nvSpPr>
          <p:cNvPr id="3" name="Sous-titre 2"/>
          <p:cNvSpPr>
            <a:spLocks noGrp="1"/>
          </p:cNvSpPr>
          <p:nvPr>
            <p:ph type="subTitle" idx="1"/>
          </p:nvPr>
        </p:nvSpPr>
        <p:spPr>
          <a:xfrm>
            <a:off x="179513" y="2327119"/>
            <a:ext cx="8856984" cy="4286902"/>
          </a:xfrm>
        </p:spPr>
        <p:txBody>
          <a:bodyPr>
            <a:normAutofit fontScale="85000" lnSpcReduction="10000"/>
          </a:bodyPr>
          <a:lstStyle/>
          <a:p>
            <a:r>
              <a:rPr lang="fr-FR" b="1" dirty="0">
                <a:latin typeface="Arial" panose="020B0604020202020204" pitchFamily="34" charset="0"/>
                <a:cs typeface="Arial" panose="020B0604020202020204" pitchFamily="34" charset="0"/>
              </a:rPr>
              <a:t>Conseils</a:t>
            </a:r>
          </a:p>
          <a:p>
            <a:r>
              <a:rPr lang="fr-FR" b="1" dirty="0">
                <a:latin typeface="Arial" panose="020B0604020202020204" pitchFamily="34" charset="0"/>
                <a:cs typeface="Arial" panose="020B0604020202020204" pitchFamily="34" charset="0"/>
              </a:rPr>
              <a:t>COMPORTEMENT en groupe</a:t>
            </a:r>
          </a:p>
          <a:p>
            <a:r>
              <a:rPr lang="fr-FR" dirty="0">
                <a:solidFill>
                  <a:prstClr val="black"/>
                </a:solidFill>
                <a:latin typeface="Arial" pitchFamily="34" charset="0"/>
                <a:cs typeface="Arial" pitchFamily="34" charset="0"/>
              </a:rPr>
              <a:t>Respecter le code de la route</a:t>
            </a:r>
          </a:p>
          <a:p>
            <a:r>
              <a:rPr lang="fr-FR" sz="2800" dirty="0">
                <a:solidFill>
                  <a:prstClr val="black"/>
                </a:solidFill>
                <a:latin typeface="Arial" pitchFamily="34" charset="0"/>
                <a:cs typeface="Arial" pitchFamily="34" charset="0"/>
              </a:rPr>
              <a:t>1 cyclo  = 1 véhicule</a:t>
            </a:r>
          </a:p>
          <a:p>
            <a:r>
              <a:rPr lang="fr-FR" dirty="0">
                <a:solidFill>
                  <a:prstClr val="black"/>
                </a:solidFill>
                <a:latin typeface="Arial" pitchFamily="34" charset="0"/>
                <a:cs typeface="Arial" pitchFamily="34" charset="0"/>
              </a:rPr>
              <a:t>Ne pas être des « moutons de Panurge »</a:t>
            </a:r>
          </a:p>
          <a:p>
            <a:r>
              <a:rPr lang="fr-FR" sz="2400" dirty="0">
                <a:solidFill>
                  <a:prstClr val="black"/>
                </a:solidFill>
                <a:latin typeface="Arial" pitchFamily="34" charset="0"/>
                <a:cs typeface="Arial" pitchFamily="34" charset="0"/>
              </a:rPr>
              <a:t>« C’est bon » est  à supprimer </a:t>
            </a:r>
          </a:p>
          <a:p>
            <a:r>
              <a:rPr lang="fr-FR" sz="2400" b="1" dirty="0">
                <a:solidFill>
                  <a:prstClr val="black"/>
                </a:solidFill>
                <a:latin typeface="Arial" pitchFamily="34" charset="0"/>
                <a:cs typeface="Arial" pitchFamily="34" charset="0"/>
              </a:rPr>
              <a:t>Chacun est responsable</a:t>
            </a:r>
            <a:r>
              <a:rPr lang="fr-FR" dirty="0">
                <a:solidFill>
                  <a:prstClr val="black"/>
                </a:solidFill>
                <a:latin typeface="Arial" pitchFamily="34" charset="0"/>
                <a:cs typeface="Arial" pitchFamily="34" charset="0"/>
              </a:rPr>
              <a:t>, </a:t>
            </a:r>
          </a:p>
          <a:p>
            <a:r>
              <a:rPr lang="fr-FR" dirty="0">
                <a:solidFill>
                  <a:prstClr val="black"/>
                </a:solidFill>
                <a:latin typeface="Arial" pitchFamily="34" charset="0"/>
                <a:cs typeface="Arial" pitchFamily="34" charset="0"/>
              </a:rPr>
              <a:t>en groupe, </a:t>
            </a:r>
            <a:r>
              <a:rPr lang="fr-FR" b="1" dirty="0">
                <a:solidFill>
                  <a:prstClr val="black"/>
                </a:solidFill>
                <a:latin typeface="Arial" pitchFamily="34" charset="0"/>
                <a:cs typeface="Arial" pitchFamily="34" charset="0"/>
              </a:rPr>
              <a:t>Etre des exemples </a:t>
            </a:r>
            <a:r>
              <a:rPr lang="fr-FR" dirty="0">
                <a:solidFill>
                  <a:prstClr val="black"/>
                </a:solidFill>
                <a:latin typeface="Arial" pitchFamily="34" charset="0"/>
                <a:cs typeface="Arial" pitchFamily="34" charset="0"/>
              </a:rPr>
              <a:t>sur la route, notamment </a:t>
            </a:r>
            <a:r>
              <a:rPr lang="fr-FR" u="sng" dirty="0">
                <a:solidFill>
                  <a:prstClr val="black"/>
                </a:solidFill>
                <a:latin typeface="Arial" pitchFamily="34" charset="0"/>
                <a:cs typeface="Arial" pitchFamily="34" charset="0"/>
              </a:rPr>
              <a:t>les éducateurs</a:t>
            </a:r>
          </a:p>
          <a:p>
            <a:r>
              <a:rPr lang="fr-FR" dirty="0">
                <a:solidFill>
                  <a:prstClr val="black"/>
                </a:solidFill>
                <a:latin typeface="Arial" pitchFamily="34" charset="0"/>
                <a:cs typeface="Arial" pitchFamily="34" charset="0"/>
              </a:rPr>
              <a:t>mais </a:t>
            </a:r>
            <a:r>
              <a:rPr lang="fr-FR" b="1" dirty="0">
                <a:solidFill>
                  <a:prstClr val="black"/>
                </a:solidFill>
                <a:latin typeface="Arial" pitchFamily="34" charset="0"/>
                <a:cs typeface="Arial" pitchFamily="34" charset="0"/>
              </a:rPr>
              <a:t>chacun</a:t>
            </a:r>
            <a:r>
              <a:rPr lang="fr-FR" dirty="0">
                <a:solidFill>
                  <a:prstClr val="black"/>
                </a:solidFill>
                <a:latin typeface="Arial" pitchFamily="34" charset="0"/>
                <a:cs typeface="Arial" pitchFamily="34" charset="0"/>
              </a:rPr>
              <a:t> doit être exemplaire</a:t>
            </a:r>
          </a:p>
          <a:p>
            <a:endParaRPr lang="fr-FR" dirty="0"/>
          </a:p>
        </p:txBody>
      </p:sp>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8012" y="694354"/>
            <a:ext cx="2847975" cy="1514475"/>
          </a:xfrm>
          <a:prstGeom prst="rect">
            <a:avLst/>
          </a:prstGeom>
        </p:spPr>
      </p:pic>
      <p:pic>
        <p:nvPicPr>
          <p:cNvPr id="1026" name="Picture 2" descr="logo_quadri_ss_filet-basse.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487523"/>
            <a:ext cx="2627784" cy="172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8" name="Objet 7"/>
          <p:cNvGraphicFramePr>
            <a:graphicFrameLocks noChangeAspect="1"/>
          </p:cNvGraphicFramePr>
          <p:nvPr>
            <p:extLst/>
          </p:nvPr>
        </p:nvGraphicFramePr>
        <p:xfrm>
          <a:off x="3275856" y="106819"/>
          <a:ext cx="1008112" cy="900113"/>
        </p:xfrm>
        <a:graphic>
          <a:graphicData uri="http://schemas.openxmlformats.org/presentationml/2006/ole">
            <mc:AlternateContent xmlns:mc="http://schemas.openxmlformats.org/markup-compatibility/2006">
              <mc:Choice xmlns:v="urn:schemas-microsoft-com:vml" Requires="v">
                <p:oleObj spid="_x0000_s90123" name="Picture" r:id="rId6" imgW="670560" imgH="1028700" progId="Word.Picture.8">
                  <p:embed/>
                </p:oleObj>
              </mc:Choice>
              <mc:Fallback>
                <p:oleObj name="Picture" r:id="rId6" imgW="670560" imgH="1028700" progId="Word.Picture.8">
                  <p:embed/>
                  <p:pic>
                    <p:nvPicPr>
                      <p:cNvPr id="8" name="Obje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5856" y="106819"/>
                        <a:ext cx="1008112" cy="900113"/>
                      </a:xfrm>
                      <a:prstGeom prst="rect">
                        <a:avLst/>
                      </a:prstGeom>
                      <a:noFill/>
                    </p:spPr>
                  </p:pic>
                </p:oleObj>
              </mc:Fallback>
            </mc:AlternateContent>
          </a:graphicData>
        </a:graphic>
      </p:graphicFrame>
      <p:pic>
        <p:nvPicPr>
          <p:cNvPr id="11" name="Imag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06777" y="1155903"/>
            <a:ext cx="1829720" cy="844486"/>
          </a:xfrm>
          <a:prstGeom prst="rect">
            <a:avLst/>
          </a:prstGeom>
        </p:spPr>
      </p:pic>
      <p:pic>
        <p:nvPicPr>
          <p:cNvPr id="12" name="Image 11">
            <a:extLst>
              <a:ext uri="{FF2B5EF4-FFF2-40B4-BE49-F238E27FC236}">
                <a16:creationId xmlns:a16="http://schemas.microsoft.com/office/drawing/2014/main" id="{81677515-31C8-4D62-B154-1281B5B831B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69734" y="64955"/>
            <a:ext cx="1829720" cy="972659"/>
          </a:xfrm>
          <a:prstGeom prst="rect">
            <a:avLst/>
          </a:prstGeom>
        </p:spPr>
      </p:pic>
    </p:spTree>
    <p:extLst>
      <p:ext uri="{BB962C8B-B14F-4D97-AF65-F5344CB8AC3E}">
        <p14:creationId xmlns:p14="http://schemas.microsoft.com/office/powerpoint/2010/main" val="28407917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8012" y="694354"/>
            <a:ext cx="2847975" cy="1514475"/>
          </a:xfrm>
          <a:prstGeom prst="rect">
            <a:avLst/>
          </a:prstGeom>
        </p:spPr>
      </p:pic>
      <p:pic>
        <p:nvPicPr>
          <p:cNvPr id="1026" name="Picture 2" descr="logo_quadri_ss_filet-basse.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487523"/>
            <a:ext cx="2627784" cy="172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8" name="Objet 7"/>
          <p:cNvGraphicFramePr>
            <a:graphicFrameLocks noChangeAspect="1"/>
          </p:cNvGraphicFramePr>
          <p:nvPr>
            <p:extLst/>
          </p:nvPr>
        </p:nvGraphicFramePr>
        <p:xfrm>
          <a:off x="3275856" y="106819"/>
          <a:ext cx="1008112" cy="900113"/>
        </p:xfrm>
        <a:graphic>
          <a:graphicData uri="http://schemas.openxmlformats.org/presentationml/2006/ole">
            <mc:AlternateContent xmlns:mc="http://schemas.openxmlformats.org/markup-compatibility/2006">
              <mc:Choice xmlns:v="urn:schemas-microsoft-com:vml" Requires="v">
                <p:oleObj spid="_x0000_s81946" name="Picture" r:id="rId6" imgW="670560" imgH="1028700" progId="Word.Picture.8">
                  <p:embed/>
                </p:oleObj>
              </mc:Choice>
              <mc:Fallback>
                <p:oleObj name="Picture" r:id="rId6" imgW="670560" imgH="1028700" progId="Word.Picture.8">
                  <p:embed/>
                  <p:pic>
                    <p:nvPicPr>
                      <p:cNvPr id="8" name="Obje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5856" y="106819"/>
                        <a:ext cx="1008112" cy="900113"/>
                      </a:xfrm>
                      <a:prstGeom prst="rect">
                        <a:avLst/>
                      </a:prstGeom>
                      <a:noFill/>
                    </p:spPr>
                  </p:pic>
                </p:oleObj>
              </mc:Fallback>
            </mc:AlternateContent>
          </a:graphicData>
        </a:graphic>
      </p:graphicFrame>
      <p:pic>
        <p:nvPicPr>
          <p:cNvPr id="11" name="Imag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06777" y="1155903"/>
            <a:ext cx="1829720" cy="844486"/>
          </a:xfrm>
          <a:prstGeom prst="rect">
            <a:avLst/>
          </a:prstGeom>
        </p:spPr>
      </p:pic>
      <p:pic>
        <p:nvPicPr>
          <p:cNvPr id="12" name="Image 11">
            <a:extLst>
              <a:ext uri="{FF2B5EF4-FFF2-40B4-BE49-F238E27FC236}">
                <a16:creationId xmlns:a16="http://schemas.microsoft.com/office/drawing/2014/main" id="{81677515-31C8-4D62-B154-1281B5B831B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69734" y="64955"/>
            <a:ext cx="1829720" cy="972659"/>
          </a:xfrm>
          <a:prstGeom prst="rect">
            <a:avLst/>
          </a:prstGeom>
        </p:spPr>
      </p:pic>
      <p:pic>
        <p:nvPicPr>
          <p:cNvPr id="6" name="Image 5">
            <a:extLst>
              <a:ext uri="{FF2B5EF4-FFF2-40B4-BE49-F238E27FC236}">
                <a16:creationId xmlns:a16="http://schemas.microsoft.com/office/drawing/2014/main" id="{B02717B5-32A4-463E-92A4-369B5C50381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90144" y="2095670"/>
            <a:ext cx="6400799" cy="4800599"/>
          </a:xfrm>
          <a:prstGeom prst="rect">
            <a:avLst/>
          </a:prstGeom>
        </p:spPr>
      </p:pic>
    </p:spTree>
    <p:extLst>
      <p:ext uri="{BB962C8B-B14F-4D97-AF65-F5344CB8AC3E}">
        <p14:creationId xmlns:p14="http://schemas.microsoft.com/office/powerpoint/2010/main" val="35745103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flipV="1">
            <a:off x="685800" y="2084706"/>
            <a:ext cx="7772400" cy="45719"/>
          </a:xfrm>
        </p:spPr>
        <p:txBody>
          <a:bodyPr>
            <a:normAutofit fontScale="90000"/>
          </a:bodyPr>
          <a:lstStyle/>
          <a:p>
            <a:endParaRPr lang="fr-FR" dirty="0"/>
          </a:p>
        </p:txBody>
      </p:sp>
      <p:sp>
        <p:nvSpPr>
          <p:cNvPr id="3" name="Sous-titre 2"/>
          <p:cNvSpPr>
            <a:spLocks noGrp="1"/>
          </p:cNvSpPr>
          <p:nvPr>
            <p:ph type="subTitle" idx="1"/>
          </p:nvPr>
        </p:nvSpPr>
        <p:spPr>
          <a:xfrm>
            <a:off x="179513" y="2372839"/>
            <a:ext cx="8856984" cy="4378342"/>
          </a:xfrm>
        </p:spPr>
        <p:txBody>
          <a:bodyPr>
            <a:normAutofit fontScale="77500" lnSpcReduction="20000"/>
          </a:bodyPr>
          <a:lstStyle/>
          <a:p>
            <a:r>
              <a:rPr lang="fr-FR" b="1" dirty="0">
                <a:latin typeface="Arial" panose="020B0604020202020204" pitchFamily="34" charset="0"/>
                <a:cs typeface="Arial" panose="020B0604020202020204" pitchFamily="34" charset="0"/>
              </a:rPr>
              <a:t> Conseils  Propositions</a:t>
            </a:r>
          </a:p>
          <a:p>
            <a:r>
              <a:rPr lang="fr-FR" b="1" dirty="0">
                <a:latin typeface="Arial" panose="020B0604020202020204" pitchFamily="34" charset="0"/>
                <a:cs typeface="Arial" panose="020B0604020202020204" pitchFamily="34" charset="0"/>
              </a:rPr>
              <a:t>Au départ </a:t>
            </a:r>
            <a:r>
              <a:rPr lang="fr-FR" dirty="0">
                <a:latin typeface="Arial" panose="020B0604020202020204" pitchFamily="34" charset="0"/>
                <a:cs typeface="Arial" panose="020B0604020202020204" pitchFamily="34" charset="0"/>
              </a:rPr>
              <a:t>se scinder en groupe </a:t>
            </a:r>
            <a:r>
              <a:rPr lang="fr-FR" b="1" dirty="0">
                <a:latin typeface="Arial" panose="020B0604020202020204" pitchFamily="34" charset="0"/>
                <a:cs typeface="Arial" panose="020B0604020202020204" pitchFamily="34" charset="0"/>
              </a:rPr>
              <a:t>de 5 à 8 cyclos</a:t>
            </a:r>
          </a:p>
          <a:p>
            <a:r>
              <a:rPr lang="fr-FR" dirty="0">
                <a:latin typeface="Arial" panose="020B0604020202020204" pitchFamily="34" charset="0"/>
                <a:cs typeface="Arial" panose="020B0604020202020204" pitchFamily="34" charset="0"/>
              </a:rPr>
              <a:t> pour traverser Chassieu  et les communes avoisinantes</a:t>
            </a:r>
          </a:p>
          <a:p>
            <a:r>
              <a:rPr lang="fr-FR" altLang="fr-FR" dirty="0">
                <a:latin typeface="Arial" charset="0"/>
              </a:rPr>
              <a:t>Faire </a:t>
            </a:r>
            <a:r>
              <a:rPr lang="fr-FR" altLang="fr-FR" b="1" u="sng" dirty="0">
                <a:latin typeface="Arial" charset="0"/>
              </a:rPr>
              <a:t>véritablement </a:t>
            </a:r>
            <a:r>
              <a:rPr lang="fr-FR" altLang="fr-FR" dirty="0">
                <a:latin typeface="Arial" charset="0"/>
              </a:rPr>
              <a:t>des groupes de niveau</a:t>
            </a:r>
          </a:p>
          <a:p>
            <a:r>
              <a:rPr lang="fr-FR" altLang="fr-FR" dirty="0">
                <a:latin typeface="Arial" charset="0"/>
              </a:rPr>
              <a:t> soit au départ soit au bout de 20 km ensemble</a:t>
            </a:r>
          </a:p>
          <a:p>
            <a:r>
              <a:rPr lang="fr-FR" altLang="fr-FR" dirty="0">
                <a:latin typeface="Arial" charset="0"/>
              </a:rPr>
              <a:t>Au sein d’un groupe , </a:t>
            </a:r>
            <a:r>
              <a:rPr lang="fr-FR" altLang="fr-FR" u="sng" dirty="0">
                <a:latin typeface="Arial" charset="0"/>
              </a:rPr>
              <a:t>savoir rouler au rythme du moins en forme</a:t>
            </a:r>
            <a:r>
              <a:rPr lang="fr-FR" altLang="fr-FR" dirty="0">
                <a:latin typeface="Arial" charset="0"/>
              </a:rPr>
              <a:t> sur le plat au moins</a:t>
            </a:r>
          </a:p>
          <a:p>
            <a:r>
              <a:rPr lang="fr-FR" altLang="fr-FR" u="sng" dirty="0">
                <a:latin typeface="Arial" charset="0"/>
              </a:rPr>
              <a:t>Se mettre dans le bon groupe </a:t>
            </a:r>
            <a:r>
              <a:rPr lang="fr-FR" altLang="fr-FR" dirty="0">
                <a:latin typeface="Arial" charset="0"/>
              </a:rPr>
              <a:t>afin de ne pas gêner par un niveau insuffisant</a:t>
            </a:r>
          </a:p>
          <a:p>
            <a:r>
              <a:rPr lang="fr-FR" altLang="fr-FR" dirty="0">
                <a:latin typeface="Arial" charset="0"/>
              </a:rPr>
              <a:t>savoir </a:t>
            </a:r>
            <a:r>
              <a:rPr lang="fr-FR" altLang="fr-FR" u="sng" dirty="0">
                <a:latin typeface="Arial" charset="0"/>
              </a:rPr>
              <a:t>rouler au rythme du groupe</a:t>
            </a:r>
            <a:r>
              <a:rPr lang="fr-FR" altLang="fr-FR" dirty="0">
                <a:latin typeface="Arial" charset="0"/>
              </a:rPr>
              <a:t> surtout si on a des capacités supérieures, dans ce cas faire le serre file ou le capitaine de route </a:t>
            </a:r>
            <a:r>
              <a:rPr lang="fr-FR" altLang="fr-FR" u="sng" dirty="0">
                <a:latin typeface="Arial" charset="0"/>
              </a:rPr>
              <a:t>modéré</a:t>
            </a:r>
          </a:p>
          <a:p>
            <a:endParaRPr lang="fr-FR" dirty="0"/>
          </a:p>
        </p:txBody>
      </p:sp>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8012" y="694354"/>
            <a:ext cx="2847975" cy="1514475"/>
          </a:xfrm>
          <a:prstGeom prst="rect">
            <a:avLst/>
          </a:prstGeom>
        </p:spPr>
      </p:pic>
      <p:pic>
        <p:nvPicPr>
          <p:cNvPr id="1026" name="Picture 2" descr="logo_quadri_ss_filet-basse.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487523"/>
            <a:ext cx="2627784" cy="172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8" name="Objet 7"/>
          <p:cNvGraphicFramePr>
            <a:graphicFrameLocks noChangeAspect="1"/>
          </p:cNvGraphicFramePr>
          <p:nvPr>
            <p:extLst/>
          </p:nvPr>
        </p:nvGraphicFramePr>
        <p:xfrm>
          <a:off x="3275856" y="106819"/>
          <a:ext cx="1008112" cy="900113"/>
        </p:xfrm>
        <a:graphic>
          <a:graphicData uri="http://schemas.openxmlformats.org/presentationml/2006/ole">
            <mc:AlternateContent xmlns:mc="http://schemas.openxmlformats.org/markup-compatibility/2006">
              <mc:Choice xmlns:v="urn:schemas-microsoft-com:vml" Requires="v">
                <p:oleObj spid="_x0000_s91147" name="Picture" r:id="rId6" imgW="670560" imgH="1028700" progId="Word.Picture.8">
                  <p:embed/>
                </p:oleObj>
              </mc:Choice>
              <mc:Fallback>
                <p:oleObj name="Picture" r:id="rId6" imgW="670560" imgH="1028700" progId="Word.Picture.8">
                  <p:embed/>
                  <p:pic>
                    <p:nvPicPr>
                      <p:cNvPr id="8" name="Obje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5856" y="106819"/>
                        <a:ext cx="1008112" cy="900113"/>
                      </a:xfrm>
                      <a:prstGeom prst="rect">
                        <a:avLst/>
                      </a:prstGeom>
                      <a:noFill/>
                    </p:spPr>
                  </p:pic>
                </p:oleObj>
              </mc:Fallback>
            </mc:AlternateContent>
          </a:graphicData>
        </a:graphic>
      </p:graphicFrame>
      <p:pic>
        <p:nvPicPr>
          <p:cNvPr id="11" name="Imag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06777" y="1155903"/>
            <a:ext cx="1829720" cy="844486"/>
          </a:xfrm>
          <a:prstGeom prst="rect">
            <a:avLst/>
          </a:prstGeom>
        </p:spPr>
      </p:pic>
      <p:pic>
        <p:nvPicPr>
          <p:cNvPr id="12" name="Image 11">
            <a:extLst>
              <a:ext uri="{FF2B5EF4-FFF2-40B4-BE49-F238E27FC236}">
                <a16:creationId xmlns:a16="http://schemas.microsoft.com/office/drawing/2014/main" id="{81677515-31C8-4D62-B154-1281B5B831B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69734" y="64955"/>
            <a:ext cx="1829720" cy="972659"/>
          </a:xfrm>
          <a:prstGeom prst="rect">
            <a:avLst/>
          </a:prstGeom>
        </p:spPr>
      </p:pic>
    </p:spTree>
    <p:extLst>
      <p:ext uri="{BB962C8B-B14F-4D97-AF65-F5344CB8AC3E}">
        <p14:creationId xmlns:p14="http://schemas.microsoft.com/office/powerpoint/2010/main" val="36060995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flipV="1">
            <a:off x="685800" y="2084706"/>
            <a:ext cx="7772400" cy="45719"/>
          </a:xfrm>
        </p:spPr>
        <p:txBody>
          <a:bodyPr>
            <a:normAutofit fontScale="90000"/>
          </a:bodyPr>
          <a:lstStyle/>
          <a:p>
            <a:endParaRPr lang="fr-FR" dirty="0"/>
          </a:p>
        </p:txBody>
      </p:sp>
      <p:sp>
        <p:nvSpPr>
          <p:cNvPr id="3" name="Sous-titre 2"/>
          <p:cNvSpPr>
            <a:spLocks noGrp="1"/>
          </p:cNvSpPr>
          <p:nvPr>
            <p:ph type="subTitle" idx="1"/>
          </p:nvPr>
        </p:nvSpPr>
        <p:spPr>
          <a:xfrm>
            <a:off x="323527" y="2293145"/>
            <a:ext cx="8712969" cy="4183715"/>
          </a:xfrm>
        </p:spPr>
        <p:txBody>
          <a:bodyPr>
            <a:normAutofit fontScale="77500" lnSpcReduction="20000"/>
          </a:bodyPr>
          <a:lstStyle/>
          <a:p>
            <a:r>
              <a:rPr lang="fr-FR" sz="4800" b="1" dirty="0">
                <a:latin typeface="Arial" panose="020B0604020202020204" pitchFamily="34" charset="0"/>
                <a:cs typeface="Arial" panose="020B0604020202020204" pitchFamily="34" charset="0"/>
              </a:rPr>
              <a:t>Les forces  de notre club</a:t>
            </a:r>
            <a:r>
              <a:rPr lang="fr-FR" dirty="0"/>
              <a:t>:</a:t>
            </a:r>
          </a:p>
          <a:p>
            <a:endParaRPr lang="fr-FR" dirty="0"/>
          </a:p>
          <a:p>
            <a:r>
              <a:rPr lang="fr-FR" b="1" dirty="0">
                <a:latin typeface="Arial" panose="020B0604020202020204" pitchFamily="34" charset="0"/>
                <a:cs typeface="Arial" panose="020B0604020202020204" pitchFamily="34" charset="0"/>
              </a:rPr>
              <a:t>La diversité de nos  pratiques</a:t>
            </a:r>
          </a:p>
          <a:p>
            <a:r>
              <a:rPr lang="fr-FR" dirty="0">
                <a:latin typeface="Arial" panose="020B0604020202020204" pitchFamily="34" charset="0"/>
                <a:cs typeface="Arial" panose="020B0604020202020204" pitchFamily="34" charset="0"/>
              </a:rPr>
              <a:t>Route ,VTT, VAE </a:t>
            </a:r>
          </a:p>
          <a:p>
            <a:r>
              <a:rPr lang="fr-FR" dirty="0">
                <a:latin typeface="Arial" panose="020B0604020202020204" pitchFamily="34" charset="0"/>
                <a:cs typeface="Arial" panose="020B0604020202020204" pitchFamily="34" charset="0"/>
              </a:rPr>
              <a:t>mais aussi sorties longues jeudi ,randonnées permanentes, cyclos montagnardes, traversées des Alpes, la Lyon –Mont blanc –Lyon  et le tourisme itinérant, etc</a:t>
            </a:r>
            <a:r>
              <a:rPr lang="fr-FR" sz="2800" dirty="0">
                <a:latin typeface="Arial" panose="020B0604020202020204" pitchFamily="34" charset="0"/>
                <a:cs typeface="Arial" panose="020B0604020202020204" pitchFamily="34" charset="0"/>
              </a:rPr>
              <a:t>.</a:t>
            </a:r>
          </a:p>
          <a:p>
            <a:endParaRPr lang="fr-FR" sz="2800" dirty="0">
              <a:latin typeface="Arial" panose="020B0604020202020204" pitchFamily="34" charset="0"/>
              <a:cs typeface="Arial" panose="020B0604020202020204" pitchFamily="34" charset="0"/>
            </a:endParaRPr>
          </a:p>
          <a:p>
            <a:r>
              <a:rPr lang="fr-FR" b="1" dirty="0">
                <a:latin typeface="Arial" panose="020B0604020202020204" pitchFamily="34" charset="0"/>
                <a:cs typeface="Arial" panose="020B0604020202020204" pitchFamily="34" charset="0"/>
              </a:rPr>
              <a:t>La diversité des niveaux</a:t>
            </a:r>
          </a:p>
          <a:p>
            <a:r>
              <a:rPr lang="fr-FR" sz="2800" dirty="0">
                <a:latin typeface="Arial" panose="020B0604020202020204" pitchFamily="34" charset="0"/>
                <a:cs typeface="Arial" panose="020B0604020202020204" pitchFamily="34" charset="0"/>
              </a:rPr>
              <a:t>qui peut être encore améliorée</a:t>
            </a:r>
          </a:p>
          <a:p>
            <a:endParaRPr lang="fr-FR" dirty="0"/>
          </a:p>
        </p:txBody>
      </p:sp>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8012" y="694354"/>
            <a:ext cx="2847975" cy="1514475"/>
          </a:xfrm>
          <a:prstGeom prst="rect">
            <a:avLst/>
          </a:prstGeom>
        </p:spPr>
      </p:pic>
      <p:pic>
        <p:nvPicPr>
          <p:cNvPr id="1026" name="Picture 2" descr="logo_quadri_ss_filet-basse.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487523"/>
            <a:ext cx="2627784" cy="172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8" name="Objet 7"/>
          <p:cNvGraphicFramePr>
            <a:graphicFrameLocks noChangeAspect="1"/>
          </p:cNvGraphicFramePr>
          <p:nvPr>
            <p:extLst/>
          </p:nvPr>
        </p:nvGraphicFramePr>
        <p:xfrm>
          <a:off x="3275856" y="106819"/>
          <a:ext cx="1008112" cy="900113"/>
        </p:xfrm>
        <a:graphic>
          <a:graphicData uri="http://schemas.openxmlformats.org/presentationml/2006/ole">
            <mc:AlternateContent xmlns:mc="http://schemas.openxmlformats.org/markup-compatibility/2006">
              <mc:Choice xmlns:v="urn:schemas-microsoft-com:vml" Requires="v">
                <p:oleObj spid="_x0000_s92171" name="Picture" r:id="rId6" imgW="670560" imgH="1028700" progId="Word.Picture.8">
                  <p:embed/>
                </p:oleObj>
              </mc:Choice>
              <mc:Fallback>
                <p:oleObj name="Picture" r:id="rId6" imgW="670560" imgH="1028700" progId="Word.Picture.8">
                  <p:embed/>
                  <p:pic>
                    <p:nvPicPr>
                      <p:cNvPr id="8" name="Obje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5856" y="106819"/>
                        <a:ext cx="1008112" cy="900113"/>
                      </a:xfrm>
                      <a:prstGeom prst="rect">
                        <a:avLst/>
                      </a:prstGeom>
                      <a:noFill/>
                    </p:spPr>
                  </p:pic>
                </p:oleObj>
              </mc:Fallback>
            </mc:AlternateContent>
          </a:graphicData>
        </a:graphic>
      </p:graphicFrame>
      <p:pic>
        <p:nvPicPr>
          <p:cNvPr id="11" name="Imag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06777" y="1155903"/>
            <a:ext cx="1829720" cy="844486"/>
          </a:xfrm>
          <a:prstGeom prst="rect">
            <a:avLst/>
          </a:prstGeom>
        </p:spPr>
      </p:pic>
      <p:pic>
        <p:nvPicPr>
          <p:cNvPr id="12" name="Image 11">
            <a:extLst>
              <a:ext uri="{FF2B5EF4-FFF2-40B4-BE49-F238E27FC236}">
                <a16:creationId xmlns:a16="http://schemas.microsoft.com/office/drawing/2014/main" id="{81677515-31C8-4D62-B154-1281B5B831B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69734" y="64955"/>
            <a:ext cx="1829720" cy="972659"/>
          </a:xfrm>
          <a:prstGeom prst="rect">
            <a:avLst/>
          </a:prstGeom>
        </p:spPr>
      </p:pic>
    </p:spTree>
    <p:extLst>
      <p:ext uri="{BB962C8B-B14F-4D97-AF65-F5344CB8AC3E}">
        <p14:creationId xmlns:p14="http://schemas.microsoft.com/office/powerpoint/2010/main" val="231074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flipV="1">
            <a:off x="685800" y="2084706"/>
            <a:ext cx="7772400" cy="45719"/>
          </a:xfrm>
        </p:spPr>
        <p:txBody>
          <a:bodyPr>
            <a:normAutofit fontScale="90000"/>
          </a:bodyPr>
          <a:lstStyle/>
          <a:p>
            <a:endParaRPr lang="fr-FR" dirty="0"/>
          </a:p>
        </p:txBody>
      </p:sp>
      <p:sp>
        <p:nvSpPr>
          <p:cNvPr id="3" name="Sous-titre 2"/>
          <p:cNvSpPr>
            <a:spLocks noGrp="1"/>
          </p:cNvSpPr>
          <p:nvPr>
            <p:ph type="subTitle" idx="1"/>
          </p:nvPr>
        </p:nvSpPr>
        <p:spPr>
          <a:xfrm>
            <a:off x="0" y="2208829"/>
            <a:ext cx="9144000" cy="4542352"/>
          </a:xfrm>
        </p:spPr>
        <p:txBody>
          <a:bodyPr>
            <a:normAutofit fontScale="77500" lnSpcReduction="20000"/>
          </a:bodyPr>
          <a:lstStyle/>
          <a:p>
            <a:r>
              <a:rPr lang="fr-FR" b="1" dirty="0">
                <a:latin typeface="Arial" panose="020B0604020202020204" pitchFamily="34" charset="0"/>
                <a:cs typeface="Arial" panose="020B0604020202020204" pitchFamily="34" charset="0"/>
              </a:rPr>
              <a:t>Conservons ces deux diversités</a:t>
            </a:r>
            <a:r>
              <a:rPr lang="fr-FR" b="1" dirty="0"/>
              <a:t> </a:t>
            </a:r>
          </a:p>
          <a:p>
            <a:r>
              <a:rPr lang="fr-FR" b="1" dirty="0">
                <a:latin typeface="Arial" panose="020B0604020202020204" pitchFamily="34" charset="0"/>
                <a:cs typeface="Arial" panose="020B0604020202020204" pitchFamily="34" charset="0"/>
              </a:rPr>
              <a:t>surtout la seconde</a:t>
            </a:r>
            <a:r>
              <a:rPr lang="fr-FR" dirty="0">
                <a:latin typeface="Arial" panose="020B0604020202020204" pitchFamily="34" charset="0"/>
                <a:cs typeface="Arial" panose="020B0604020202020204" pitchFamily="34" charset="0"/>
              </a:rPr>
              <a:t>,</a:t>
            </a:r>
          </a:p>
          <a:p>
            <a:r>
              <a:rPr lang="fr-FR" dirty="0">
                <a:latin typeface="Arial" panose="020B0604020202020204" pitchFamily="34" charset="0"/>
                <a:cs typeface="Arial" panose="020B0604020202020204" pitchFamily="34" charset="0"/>
              </a:rPr>
              <a:t>en étant capable d’accueillir ,d’accepter  tous les niveaux en </a:t>
            </a:r>
            <a:r>
              <a:rPr lang="fr-FR" b="1" dirty="0">
                <a:latin typeface="Arial" panose="020B0604020202020204" pitchFamily="34" charset="0"/>
                <a:cs typeface="Arial" panose="020B0604020202020204" pitchFamily="34" charset="0"/>
              </a:rPr>
              <a:t>adaptant nos sorties </a:t>
            </a:r>
            <a:r>
              <a:rPr lang="fr-FR" dirty="0">
                <a:latin typeface="Arial" panose="020B0604020202020204" pitchFamily="34" charset="0"/>
                <a:cs typeface="Arial" panose="020B0604020202020204" pitchFamily="34" charset="0"/>
              </a:rPr>
              <a:t>,leurs longueurs et leurs rythmes pour le plaisir de toutes et tous  </a:t>
            </a:r>
          </a:p>
          <a:p>
            <a:endParaRPr lang="fr-FR" dirty="0">
              <a:latin typeface="Arial" panose="020B0604020202020204" pitchFamily="34" charset="0"/>
              <a:cs typeface="Arial" panose="020B0604020202020204" pitchFamily="34" charset="0"/>
            </a:endParaRPr>
          </a:p>
          <a:p>
            <a:r>
              <a:rPr lang="fr-FR" dirty="0">
                <a:latin typeface="Arial" panose="020B0604020202020204" pitchFamily="34" charset="0"/>
                <a:cs typeface="Arial" panose="020B0604020202020204" pitchFamily="34" charset="0"/>
              </a:rPr>
              <a:t>« Accompagner , c’est savoir se mettre au niveau ou derrière un groupe ou un(e) cyclo(te) »</a:t>
            </a:r>
          </a:p>
          <a:p>
            <a:endParaRPr lang="fr-FR" dirty="0">
              <a:latin typeface="Arial" panose="020B0604020202020204" pitchFamily="34" charset="0"/>
              <a:cs typeface="Arial" panose="020B0604020202020204" pitchFamily="34" charset="0"/>
            </a:endParaRPr>
          </a:p>
          <a:p>
            <a:r>
              <a:rPr lang="fr-FR" sz="4800" b="1" dirty="0">
                <a:latin typeface="Arial" panose="020B0604020202020204" pitchFamily="34" charset="0"/>
                <a:cs typeface="Arial" panose="020B0604020202020204" pitchFamily="34" charset="0"/>
              </a:rPr>
              <a:t>Bon vélo à toutes et tous </a:t>
            </a:r>
          </a:p>
          <a:p>
            <a:r>
              <a:rPr lang="fr-FR" b="1" dirty="0">
                <a:latin typeface="Arial" panose="020B0604020202020204" pitchFamily="34" charset="0"/>
                <a:cs typeface="Arial" panose="020B0604020202020204" pitchFamily="34" charset="0"/>
              </a:rPr>
              <a:t>toujours dans le plaisir d’être ensemble</a:t>
            </a:r>
          </a:p>
          <a:p>
            <a:r>
              <a:rPr lang="fr-FR" b="1" dirty="0">
                <a:latin typeface="Arial" panose="020B0604020202020204" pitchFamily="34" charset="0"/>
                <a:cs typeface="Arial" panose="020B0604020202020204" pitchFamily="34" charset="0"/>
              </a:rPr>
              <a:t>et à son rythme</a:t>
            </a:r>
            <a:endParaRPr lang="fr-FR" dirty="0"/>
          </a:p>
        </p:txBody>
      </p:sp>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8012" y="694354"/>
            <a:ext cx="2847975" cy="1514475"/>
          </a:xfrm>
          <a:prstGeom prst="rect">
            <a:avLst/>
          </a:prstGeom>
        </p:spPr>
      </p:pic>
      <p:pic>
        <p:nvPicPr>
          <p:cNvPr id="1026" name="Picture 2" descr="logo_quadri_ss_filet-basse.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487523"/>
            <a:ext cx="2627784" cy="172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8" name="Objet 7"/>
          <p:cNvGraphicFramePr>
            <a:graphicFrameLocks noChangeAspect="1"/>
          </p:cNvGraphicFramePr>
          <p:nvPr>
            <p:extLst/>
          </p:nvPr>
        </p:nvGraphicFramePr>
        <p:xfrm>
          <a:off x="3275856" y="106819"/>
          <a:ext cx="1008112" cy="900113"/>
        </p:xfrm>
        <a:graphic>
          <a:graphicData uri="http://schemas.openxmlformats.org/presentationml/2006/ole">
            <mc:AlternateContent xmlns:mc="http://schemas.openxmlformats.org/markup-compatibility/2006">
              <mc:Choice xmlns:v="urn:schemas-microsoft-com:vml" Requires="v">
                <p:oleObj spid="_x0000_s93195" name="Picture" r:id="rId6" imgW="670560" imgH="1028700" progId="Word.Picture.8">
                  <p:embed/>
                </p:oleObj>
              </mc:Choice>
              <mc:Fallback>
                <p:oleObj name="Picture" r:id="rId6" imgW="670560" imgH="1028700" progId="Word.Picture.8">
                  <p:embed/>
                  <p:pic>
                    <p:nvPicPr>
                      <p:cNvPr id="8" name="Obje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5856" y="106819"/>
                        <a:ext cx="1008112" cy="900113"/>
                      </a:xfrm>
                      <a:prstGeom prst="rect">
                        <a:avLst/>
                      </a:prstGeom>
                      <a:noFill/>
                    </p:spPr>
                  </p:pic>
                </p:oleObj>
              </mc:Fallback>
            </mc:AlternateContent>
          </a:graphicData>
        </a:graphic>
      </p:graphicFrame>
      <p:pic>
        <p:nvPicPr>
          <p:cNvPr id="11" name="Imag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06777" y="1155903"/>
            <a:ext cx="1829720" cy="844486"/>
          </a:xfrm>
          <a:prstGeom prst="rect">
            <a:avLst/>
          </a:prstGeom>
        </p:spPr>
      </p:pic>
      <p:pic>
        <p:nvPicPr>
          <p:cNvPr id="12" name="Image 11">
            <a:extLst>
              <a:ext uri="{FF2B5EF4-FFF2-40B4-BE49-F238E27FC236}">
                <a16:creationId xmlns:a16="http://schemas.microsoft.com/office/drawing/2014/main" id="{81677515-31C8-4D62-B154-1281B5B831B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69734" y="64955"/>
            <a:ext cx="1829720" cy="972659"/>
          </a:xfrm>
          <a:prstGeom prst="rect">
            <a:avLst/>
          </a:prstGeom>
        </p:spPr>
      </p:pic>
    </p:spTree>
    <p:extLst>
      <p:ext uri="{BB962C8B-B14F-4D97-AF65-F5344CB8AC3E}">
        <p14:creationId xmlns:p14="http://schemas.microsoft.com/office/powerpoint/2010/main" val="17342494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291115"/>
          </a:xfrm>
        </p:spPr>
        <p:txBody>
          <a:bodyPr/>
          <a:lstStyle/>
          <a:p>
            <a:r>
              <a:rPr lang="fr-FR" b="1" dirty="0">
                <a:latin typeface="Bodoni MT Black" panose="02070A03080606020203" pitchFamily="18" charset="0"/>
              </a:rPr>
              <a:t>Calendrier 2018</a:t>
            </a:r>
          </a:p>
        </p:txBody>
      </p:sp>
      <p:sp>
        <p:nvSpPr>
          <p:cNvPr id="3" name="Sous-titre 2"/>
          <p:cNvSpPr>
            <a:spLocks noGrp="1"/>
          </p:cNvSpPr>
          <p:nvPr>
            <p:ph type="subTitle" idx="1"/>
          </p:nvPr>
        </p:nvSpPr>
        <p:spPr>
          <a:xfrm>
            <a:off x="539552" y="3436460"/>
            <a:ext cx="7918648" cy="3160892"/>
          </a:xfrm>
        </p:spPr>
        <p:txBody>
          <a:bodyPr/>
          <a:lstStyle/>
          <a:p>
            <a:pPr algn="l"/>
            <a:r>
              <a:rPr lang="fr-FR" dirty="0"/>
              <a:t>8 décembre : téléthon et tartiflette</a:t>
            </a:r>
          </a:p>
          <a:p>
            <a:pPr algn="l"/>
            <a:r>
              <a:rPr lang="fr-FR" dirty="0"/>
              <a:t>10 janvier : galette des rois</a:t>
            </a:r>
          </a:p>
          <a:p>
            <a:pPr algn="l"/>
            <a:r>
              <a:rPr lang="fr-FR" dirty="0"/>
              <a:t>26 janvier : repas club</a:t>
            </a:r>
          </a:p>
          <a:p>
            <a:pPr algn="l"/>
            <a:r>
              <a:rPr lang="fr-FR" dirty="0"/>
              <a:t>3 février : 1</a:t>
            </a:r>
            <a:r>
              <a:rPr lang="fr-FR" baseline="30000" dirty="0"/>
              <a:t>ère</a:t>
            </a:r>
            <a:r>
              <a:rPr lang="fr-FR" dirty="0"/>
              <a:t> pédalée au </a:t>
            </a:r>
            <a:r>
              <a:rPr lang="fr-FR" dirty="0" err="1"/>
              <a:t>Perréon</a:t>
            </a:r>
            <a:endParaRPr lang="fr-FR" dirty="0"/>
          </a:p>
          <a:p>
            <a:pPr algn="l"/>
            <a:r>
              <a:rPr lang="fr-FR" dirty="0"/>
              <a:t>10 février : 1</a:t>
            </a:r>
            <a:r>
              <a:rPr lang="fr-FR" baseline="30000" dirty="0"/>
              <a:t>ère</a:t>
            </a:r>
            <a:r>
              <a:rPr lang="fr-FR" dirty="0"/>
              <a:t> pédalée avec le CT Formidable</a:t>
            </a:r>
          </a:p>
          <a:p>
            <a:pPr algn="l"/>
            <a:endParaRPr lang="fr-FR" dirty="0"/>
          </a:p>
          <a:p>
            <a:endParaRPr lang="fr-FR" dirty="0"/>
          </a:p>
        </p:txBody>
      </p:sp>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8012" y="694354"/>
            <a:ext cx="2847975" cy="1514475"/>
          </a:xfrm>
          <a:prstGeom prst="rect">
            <a:avLst/>
          </a:prstGeom>
        </p:spPr>
      </p:pic>
      <p:pic>
        <p:nvPicPr>
          <p:cNvPr id="1026" name="Picture 2" descr="logo_quadri_ss_filet-basse.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487523"/>
            <a:ext cx="2627784" cy="172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8" name="Objet 7"/>
          <p:cNvGraphicFramePr>
            <a:graphicFrameLocks noChangeAspect="1"/>
          </p:cNvGraphicFramePr>
          <p:nvPr>
            <p:extLst/>
          </p:nvPr>
        </p:nvGraphicFramePr>
        <p:xfrm>
          <a:off x="3275856" y="106819"/>
          <a:ext cx="1008112" cy="900113"/>
        </p:xfrm>
        <a:graphic>
          <a:graphicData uri="http://schemas.openxmlformats.org/presentationml/2006/ole">
            <mc:AlternateContent xmlns:mc="http://schemas.openxmlformats.org/markup-compatibility/2006">
              <mc:Choice xmlns:v="urn:schemas-microsoft-com:vml" Requires="v">
                <p:oleObj spid="_x0000_s71705" name="Picture" r:id="rId6" imgW="670560" imgH="1028700" progId="Word.Picture.8">
                  <p:embed/>
                </p:oleObj>
              </mc:Choice>
              <mc:Fallback>
                <p:oleObj name="Picture" r:id="rId6" imgW="670560" imgH="1028700" progId="Word.Picture.8">
                  <p:embed/>
                  <p:pic>
                    <p:nvPicPr>
                      <p:cNvPr id="8" name="Obje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5856" y="106819"/>
                        <a:ext cx="1008112" cy="900113"/>
                      </a:xfrm>
                      <a:prstGeom prst="rect">
                        <a:avLst/>
                      </a:prstGeom>
                      <a:noFill/>
                    </p:spPr>
                  </p:pic>
                </p:oleObj>
              </mc:Fallback>
            </mc:AlternateContent>
          </a:graphicData>
        </a:graphic>
      </p:graphicFrame>
      <p:pic>
        <p:nvPicPr>
          <p:cNvPr id="11" name="Imag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06777" y="1155903"/>
            <a:ext cx="1829720" cy="844486"/>
          </a:xfrm>
          <a:prstGeom prst="rect">
            <a:avLst/>
          </a:prstGeom>
        </p:spPr>
      </p:pic>
      <p:pic>
        <p:nvPicPr>
          <p:cNvPr id="12" name="Image 11">
            <a:extLst>
              <a:ext uri="{FF2B5EF4-FFF2-40B4-BE49-F238E27FC236}">
                <a16:creationId xmlns:a16="http://schemas.microsoft.com/office/drawing/2014/main" id="{81677515-31C8-4D62-B154-1281B5B831B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69734" y="64955"/>
            <a:ext cx="1829720" cy="972659"/>
          </a:xfrm>
          <a:prstGeom prst="rect">
            <a:avLst/>
          </a:prstGeom>
        </p:spPr>
      </p:pic>
    </p:spTree>
    <p:extLst>
      <p:ext uri="{BB962C8B-B14F-4D97-AF65-F5344CB8AC3E}">
        <p14:creationId xmlns:p14="http://schemas.microsoft.com/office/powerpoint/2010/main" val="5105505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flipV="1">
            <a:off x="685800" y="2084706"/>
            <a:ext cx="7772400" cy="45719"/>
          </a:xfrm>
        </p:spPr>
        <p:txBody>
          <a:bodyPr>
            <a:normAutofit fontScale="90000"/>
          </a:bodyPr>
          <a:lstStyle/>
          <a:p>
            <a:endParaRPr lang="fr-FR" dirty="0"/>
          </a:p>
        </p:txBody>
      </p:sp>
      <p:sp>
        <p:nvSpPr>
          <p:cNvPr id="3" name="Sous-titre 2"/>
          <p:cNvSpPr>
            <a:spLocks noGrp="1"/>
          </p:cNvSpPr>
          <p:nvPr>
            <p:ph type="subTitle" idx="1"/>
          </p:nvPr>
        </p:nvSpPr>
        <p:spPr>
          <a:xfrm>
            <a:off x="395536" y="2306180"/>
            <a:ext cx="8496944" cy="4219164"/>
          </a:xfrm>
        </p:spPr>
        <p:txBody>
          <a:bodyPr/>
          <a:lstStyle/>
          <a:p>
            <a:pPr algn="l"/>
            <a:r>
              <a:rPr lang="fr-FR" dirty="0"/>
              <a:t>17 février : 1</a:t>
            </a:r>
            <a:r>
              <a:rPr lang="fr-FR" baseline="30000" dirty="0"/>
              <a:t>ère</a:t>
            </a:r>
            <a:r>
              <a:rPr lang="fr-FR" dirty="0"/>
              <a:t> pédalée à St Martin en Haut</a:t>
            </a:r>
          </a:p>
          <a:p>
            <a:pPr algn="l"/>
            <a:r>
              <a:rPr lang="fr-FR" dirty="0"/>
              <a:t>24 février : 1</a:t>
            </a:r>
            <a:r>
              <a:rPr lang="fr-FR" baseline="30000" dirty="0"/>
              <a:t>ère</a:t>
            </a:r>
            <a:r>
              <a:rPr lang="fr-FR" dirty="0"/>
              <a:t> pédalée à St Bonnet</a:t>
            </a:r>
          </a:p>
          <a:p>
            <a:pPr algn="l"/>
            <a:r>
              <a:rPr lang="fr-FR" dirty="0"/>
              <a:t>1</a:t>
            </a:r>
            <a:r>
              <a:rPr lang="fr-FR" baseline="30000" dirty="0"/>
              <a:t>er</a:t>
            </a:r>
            <a:r>
              <a:rPr lang="fr-FR" dirty="0"/>
              <a:t> mars : repas « Sardaigne »</a:t>
            </a:r>
          </a:p>
          <a:p>
            <a:pPr algn="l"/>
            <a:r>
              <a:rPr lang="fr-FR" dirty="0"/>
              <a:t>10 mars : rallye Chassieu</a:t>
            </a:r>
          </a:p>
          <a:p>
            <a:pPr algn="l"/>
            <a:r>
              <a:rPr lang="fr-FR" dirty="0"/>
              <a:t>Mars : rassemblement départemental jeunes</a:t>
            </a:r>
          </a:p>
          <a:p>
            <a:pPr algn="l"/>
            <a:r>
              <a:rPr lang="fr-FR" dirty="0"/>
              <a:t>Du 9 au 14 avril : VI jeunes</a:t>
            </a:r>
          </a:p>
          <a:p>
            <a:pPr algn="l"/>
            <a:r>
              <a:rPr lang="fr-FR" dirty="0"/>
              <a:t>Avril : rassemblement régional jeunes</a:t>
            </a:r>
          </a:p>
        </p:txBody>
      </p:sp>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8012" y="694354"/>
            <a:ext cx="2847975" cy="1514475"/>
          </a:xfrm>
          <a:prstGeom prst="rect">
            <a:avLst/>
          </a:prstGeom>
        </p:spPr>
      </p:pic>
      <p:pic>
        <p:nvPicPr>
          <p:cNvPr id="1026" name="Picture 2" descr="logo_quadri_ss_filet-basse.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487523"/>
            <a:ext cx="2627784" cy="172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8" name="Objet 7"/>
          <p:cNvGraphicFramePr>
            <a:graphicFrameLocks noChangeAspect="1"/>
          </p:cNvGraphicFramePr>
          <p:nvPr>
            <p:extLst/>
          </p:nvPr>
        </p:nvGraphicFramePr>
        <p:xfrm>
          <a:off x="3275856" y="106819"/>
          <a:ext cx="1008112" cy="900113"/>
        </p:xfrm>
        <a:graphic>
          <a:graphicData uri="http://schemas.openxmlformats.org/presentationml/2006/ole">
            <mc:AlternateContent xmlns:mc="http://schemas.openxmlformats.org/markup-compatibility/2006">
              <mc:Choice xmlns:v="urn:schemas-microsoft-com:vml" Requires="v">
                <p:oleObj spid="_x0000_s72729" name="Picture" r:id="rId6" imgW="670560" imgH="1028700" progId="Word.Picture.8">
                  <p:embed/>
                </p:oleObj>
              </mc:Choice>
              <mc:Fallback>
                <p:oleObj name="Picture" r:id="rId6" imgW="670560" imgH="1028700" progId="Word.Picture.8">
                  <p:embed/>
                  <p:pic>
                    <p:nvPicPr>
                      <p:cNvPr id="8" name="Obje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5856" y="106819"/>
                        <a:ext cx="1008112" cy="900113"/>
                      </a:xfrm>
                      <a:prstGeom prst="rect">
                        <a:avLst/>
                      </a:prstGeom>
                      <a:noFill/>
                    </p:spPr>
                  </p:pic>
                </p:oleObj>
              </mc:Fallback>
            </mc:AlternateContent>
          </a:graphicData>
        </a:graphic>
      </p:graphicFrame>
      <p:pic>
        <p:nvPicPr>
          <p:cNvPr id="11" name="Imag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06777" y="1155903"/>
            <a:ext cx="1829720" cy="844486"/>
          </a:xfrm>
          <a:prstGeom prst="rect">
            <a:avLst/>
          </a:prstGeom>
        </p:spPr>
      </p:pic>
      <p:pic>
        <p:nvPicPr>
          <p:cNvPr id="12" name="Image 11">
            <a:extLst>
              <a:ext uri="{FF2B5EF4-FFF2-40B4-BE49-F238E27FC236}">
                <a16:creationId xmlns:a16="http://schemas.microsoft.com/office/drawing/2014/main" id="{81677515-31C8-4D62-B154-1281B5B831B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69734" y="64955"/>
            <a:ext cx="1829720" cy="972659"/>
          </a:xfrm>
          <a:prstGeom prst="rect">
            <a:avLst/>
          </a:prstGeom>
        </p:spPr>
      </p:pic>
    </p:spTree>
    <p:extLst>
      <p:ext uri="{BB962C8B-B14F-4D97-AF65-F5344CB8AC3E}">
        <p14:creationId xmlns:p14="http://schemas.microsoft.com/office/powerpoint/2010/main" val="2742203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4"/>
            <a:ext cx="7772400" cy="47723"/>
          </a:xfrm>
        </p:spPr>
        <p:txBody>
          <a:bodyPr>
            <a:normAutofit fontScale="90000"/>
          </a:bodyPr>
          <a:lstStyle/>
          <a:p>
            <a:endParaRPr lang="fr-FR" dirty="0"/>
          </a:p>
        </p:txBody>
      </p:sp>
      <p:sp>
        <p:nvSpPr>
          <p:cNvPr id="3" name="Sous-titre 2"/>
          <p:cNvSpPr>
            <a:spLocks noGrp="1"/>
          </p:cNvSpPr>
          <p:nvPr>
            <p:ph type="subTitle" idx="1"/>
          </p:nvPr>
        </p:nvSpPr>
        <p:spPr>
          <a:xfrm>
            <a:off x="467544" y="2208829"/>
            <a:ext cx="7990656" cy="4270796"/>
          </a:xfrm>
        </p:spPr>
        <p:txBody>
          <a:bodyPr/>
          <a:lstStyle/>
          <a:p>
            <a:pPr algn="l"/>
            <a:r>
              <a:rPr lang="fr-FR" dirty="0"/>
              <a:t>Mi avril : reprise des sorties longues</a:t>
            </a:r>
          </a:p>
          <a:p>
            <a:pPr algn="l"/>
            <a:r>
              <a:rPr lang="fr-FR" dirty="0"/>
              <a:t>23 et 24 juin : week-end jeunes</a:t>
            </a:r>
          </a:p>
          <a:p>
            <a:pPr algn="l"/>
            <a:r>
              <a:rPr lang="fr-FR" dirty="0"/>
              <a:t>Du 25 août au 1</a:t>
            </a:r>
            <a:r>
              <a:rPr lang="fr-FR" baseline="30000" dirty="0"/>
              <a:t>er</a:t>
            </a:r>
            <a:r>
              <a:rPr lang="fr-FR" dirty="0"/>
              <a:t> septembre : séjour club au Mont Dore (Auvergne)</a:t>
            </a:r>
          </a:p>
          <a:p>
            <a:pPr algn="l"/>
            <a:r>
              <a:rPr lang="fr-FR" dirty="0"/>
              <a:t>2 septembre : forum des association</a:t>
            </a:r>
          </a:p>
          <a:p>
            <a:pPr algn="l"/>
            <a:r>
              <a:rPr lang="fr-FR" dirty="0"/>
              <a:t>2 septembre : journée Décathlon</a:t>
            </a:r>
          </a:p>
          <a:p>
            <a:pPr algn="l"/>
            <a:r>
              <a:rPr lang="fr-FR" dirty="0"/>
              <a:t>8 et 9 septembre : fête villageoise</a:t>
            </a:r>
          </a:p>
        </p:txBody>
      </p:sp>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8012" y="694354"/>
            <a:ext cx="2847975" cy="1514475"/>
          </a:xfrm>
          <a:prstGeom prst="rect">
            <a:avLst/>
          </a:prstGeom>
        </p:spPr>
      </p:pic>
      <p:pic>
        <p:nvPicPr>
          <p:cNvPr id="1026" name="Picture 2" descr="logo_quadri_ss_filet-basse.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487523"/>
            <a:ext cx="2627784" cy="172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8" name="Objet 7"/>
          <p:cNvGraphicFramePr>
            <a:graphicFrameLocks noChangeAspect="1"/>
          </p:cNvGraphicFramePr>
          <p:nvPr>
            <p:extLst/>
          </p:nvPr>
        </p:nvGraphicFramePr>
        <p:xfrm>
          <a:off x="3275856" y="106819"/>
          <a:ext cx="1008112" cy="900113"/>
        </p:xfrm>
        <a:graphic>
          <a:graphicData uri="http://schemas.openxmlformats.org/presentationml/2006/ole">
            <mc:AlternateContent xmlns:mc="http://schemas.openxmlformats.org/markup-compatibility/2006">
              <mc:Choice xmlns:v="urn:schemas-microsoft-com:vml" Requires="v">
                <p:oleObj spid="_x0000_s73752" name="Picture" r:id="rId6" imgW="670560" imgH="1028700" progId="Word.Picture.8">
                  <p:embed/>
                </p:oleObj>
              </mc:Choice>
              <mc:Fallback>
                <p:oleObj name="Picture" r:id="rId6" imgW="670560" imgH="1028700" progId="Word.Picture.8">
                  <p:embed/>
                  <p:pic>
                    <p:nvPicPr>
                      <p:cNvPr id="8" name="Obje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5856" y="106819"/>
                        <a:ext cx="1008112" cy="900113"/>
                      </a:xfrm>
                      <a:prstGeom prst="rect">
                        <a:avLst/>
                      </a:prstGeom>
                      <a:noFill/>
                    </p:spPr>
                  </p:pic>
                </p:oleObj>
              </mc:Fallback>
            </mc:AlternateContent>
          </a:graphicData>
        </a:graphic>
      </p:graphicFrame>
      <p:pic>
        <p:nvPicPr>
          <p:cNvPr id="11" name="Imag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06777" y="1155903"/>
            <a:ext cx="1829720" cy="844486"/>
          </a:xfrm>
          <a:prstGeom prst="rect">
            <a:avLst/>
          </a:prstGeom>
        </p:spPr>
      </p:pic>
      <p:pic>
        <p:nvPicPr>
          <p:cNvPr id="12" name="Image 11">
            <a:extLst>
              <a:ext uri="{FF2B5EF4-FFF2-40B4-BE49-F238E27FC236}">
                <a16:creationId xmlns:a16="http://schemas.microsoft.com/office/drawing/2014/main" id="{81677515-31C8-4D62-B154-1281B5B831B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69734" y="64955"/>
            <a:ext cx="1829720" cy="972659"/>
          </a:xfrm>
          <a:prstGeom prst="rect">
            <a:avLst/>
          </a:prstGeom>
        </p:spPr>
      </p:pic>
    </p:spTree>
    <p:extLst>
      <p:ext uri="{BB962C8B-B14F-4D97-AF65-F5344CB8AC3E}">
        <p14:creationId xmlns:p14="http://schemas.microsoft.com/office/powerpoint/2010/main" val="14447862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45719"/>
          </a:xfrm>
        </p:spPr>
        <p:txBody>
          <a:bodyPr>
            <a:normAutofit fontScale="90000"/>
          </a:bodyPr>
          <a:lstStyle/>
          <a:p>
            <a:endParaRPr lang="fr-FR" dirty="0"/>
          </a:p>
        </p:txBody>
      </p:sp>
      <p:sp>
        <p:nvSpPr>
          <p:cNvPr id="3" name="Sous-titre 2"/>
          <p:cNvSpPr>
            <a:spLocks noGrp="1"/>
          </p:cNvSpPr>
          <p:nvPr>
            <p:ph type="subTitle" idx="1"/>
          </p:nvPr>
        </p:nvSpPr>
        <p:spPr>
          <a:xfrm>
            <a:off x="683568" y="3819046"/>
            <a:ext cx="3888432" cy="1770194"/>
          </a:xfrm>
        </p:spPr>
        <p:txBody>
          <a:bodyPr/>
          <a:lstStyle/>
          <a:p>
            <a:pPr algn="l"/>
            <a:r>
              <a:rPr lang="fr-FR" dirty="0"/>
              <a:t>Du 30 septembre au </a:t>
            </a:r>
          </a:p>
          <a:p>
            <a:pPr algn="l"/>
            <a:r>
              <a:rPr lang="fr-FR" dirty="0"/>
              <a:t>15 octobre : Portugal</a:t>
            </a:r>
          </a:p>
          <a:p>
            <a:pPr algn="l"/>
            <a:r>
              <a:rPr lang="fr-FR" dirty="0"/>
              <a:t>7 novembre : AG</a:t>
            </a:r>
          </a:p>
        </p:txBody>
      </p:sp>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8012" y="694354"/>
            <a:ext cx="2847975" cy="1514475"/>
          </a:xfrm>
          <a:prstGeom prst="rect">
            <a:avLst/>
          </a:prstGeom>
        </p:spPr>
      </p:pic>
      <p:pic>
        <p:nvPicPr>
          <p:cNvPr id="1026" name="Picture 2" descr="logo_quadri_ss_filet-basse.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487523"/>
            <a:ext cx="2627784" cy="172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8" name="Objet 7"/>
          <p:cNvGraphicFramePr>
            <a:graphicFrameLocks noChangeAspect="1"/>
          </p:cNvGraphicFramePr>
          <p:nvPr>
            <p:extLst/>
          </p:nvPr>
        </p:nvGraphicFramePr>
        <p:xfrm>
          <a:off x="3275856" y="106819"/>
          <a:ext cx="1008112" cy="900113"/>
        </p:xfrm>
        <a:graphic>
          <a:graphicData uri="http://schemas.openxmlformats.org/presentationml/2006/ole">
            <mc:AlternateContent xmlns:mc="http://schemas.openxmlformats.org/markup-compatibility/2006">
              <mc:Choice xmlns:v="urn:schemas-microsoft-com:vml" Requires="v">
                <p:oleObj spid="_x0000_s82960" name="Picture" r:id="rId6" imgW="670560" imgH="1028700" progId="Word.Picture.8">
                  <p:embed/>
                </p:oleObj>
              </mc:Choice>
              <mc:Fallback>
                <p:oleObj name="Picture" r:id="rId6" imgW="670560" imgH="1028700" progId="Word.Picture.8">
                  <p:embed/>
                  <p:pic>
                    <p:nvPicPr>
                      <p:cNvPr id="8" name="Obje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5856" y="106819"/>
                        <a:ext cx="1008112" cy="900113"/>
                      </a:xfrm>
                      <a:prstGeom prst="rect">
                        <a:avLst/>
                      </a:prstGeom>
                      <a:noFill/>
                    </p:spPr>
                  </p:pic>
                </p:oleObj>
              </mc:Fallback>
            </mc:AlternateContent>
          </a:graphicData>
        </a:graphic>
      </p:graphicFrame>
      <p:pic>
        <p:nvPicPr>
          <p:cNvPr id="11" name="Imag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06777" y="1155903"/>
            <a:ext cx="1829720" cy="844486"/>
          </a:xfrm>
          <a:prstGeom prst="rect">
            <a:avLst/>
          </a:prstGeom>
        </p:spPr>
      </p:pic>
      <p:pic>
        <p:nvPicPr>
          <p:cNvPr id="12" name="Image 11">
            <a:extLst>
              <a:ext uri="{FF2B5EF4-FFF2-40B4-BE49-F238E27FC236}">
                <a16:creationId xmlns:a16="http://schemas.microsoft.com/office/drawing/2014/main" id="{81677515-31C8-4D62-B154-1281B5B831B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69734" y="64955"/>
            <a:ext cx="1829720" cy="972659"/>
          </a:xfrm>
          <a:prstGeom prst="rect">
            <a:avLst/>
          </a:prstGeom>
        </p:spPr>
      </p:pic>
      <p:pic>
        <p:nvPicPr>
          <p:cNvPr id="10" name="Image 9">
            <a:extLst>
              <a:ext uri="{FF2B5EF4-FFF2-40B4-BE49-F238E27FC236}">
                <a16:creationId xmlns:a16="http://schemas.microsoft.com/office/drawing/2014/main" id="{CA61C3FD-8F51-419A-8F8C-1D5CF298666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33233" y="1983488"/>
            <a:ext cx="3132442" cy="4850513"/>
          </a:xfrm>
          <a:prstGeom prst="rect">
            <a:avLst/>
          </a:prstGeom>
        </p:spPr>
      </p:pic>
    </p:spTree>
    <p:extLst>
      <p:ext uri="{BB962C8B-B14F-4D97-AF65-F5344CB8AC3E}">
        <p14:creationId xmlns:p14="http://schemas.microsoft.com/office/powerpoint/2010/main" val="32423319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8062664" cy="2882751"/>
          </a:xfrm>
        </p:spPr>
        <p:txBody>
          <a:bodyPr/>
          <a:lstStyle/>
          <a:p>
            <a:r>
              <a:rPr lang="fr-FR" dirty="0"/>
              <a:t>Formation d’un nouvel initiateur :</a:t>
            </a:r>
            <a:br>
              <a:rPr lang="fr-FR" dirty="0"/>
            </a:br>
            <a:br>
              <a:rPr lang="fr-FR" dirty="0"/>
            </a:br>
            <a:br>
              <a:rPr lang="fr-FR" dirty="0"/>
            </a:br>
            <a:r>
              <a:rPr lang="fr-FR" dirty="0"/>
              <a:t>Laurent</a:t>
            </a:r>
          </a:p>
        </p:txBody>
      </p:sp>
      <p:sp>
        <p:nvSpPr>
          <p:cNvPr id="3" name="Sous-titre 2"/>
          <p:cNvSpPr>
            <a:spLocks noGrp="1"/>
          </p:cNvSpPr>
          <p:nvPr>
            <p:ph type="subTitle" idx="1"/>
          </p:nvPr>
        </p:nvSpPr>
        <p:spPr>
          <a:xfrm flipV="1">
            <a:off x="1371600" y="5638799"/>
            <a:ext cx="6400800" cy="63297"/>
          </a:xfrm>
        </p:spPr>
        <p:txBody>
          <a:bodyPr>
            <a:normAutofit fontScale="25000" lnSpcReduction="20000"/>
          </a:bodyPr>
          <a:lstStyle/>
          <a:p>
            <a:endParaRPr lang="fr-FR" dirty="0"/>
          </a:p>
        </p:txBody>
      </p:sp>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8012" y="694354"/>
            <a:ext cx="2847975" cy="1514475"/>
          </a:xfrm>
          <a:prstGeom prst="rect">
            <a:avLst/>
          </a:prstGeom>
        </p:spPr>
      </p:pic>
      <p:pic>
        <p:nvPicPr>
          <p:cNvPr id="1026" name="Picture 2" descr="logo_quadri_ss_filet-basse.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487523"/>
            <a:ext cx="2627784" cy="172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8" name="Objet 7"/>
          <p:cNvGraphicFramePr>
            <a:graphicFrameLocks noChangeAspect="1"/>
          </p:cNvGraphicFramePr>
          <p:nvPr>
            <p:extLst/>
          </p:nvPr>
        </p:nvGraphicFramePr>
        <p:xfrm>
          <a:off x="3275856" y="106819"/>
          <a:ext cx="1008112" cy="900113"/>
        </p:xfrm>
        <a:graphic>
          <a:graphicData uri="http://schemas.openxmlformats.org/presentationml/2006/ole">
            <mc:AlternateContent xmlns:mc="http://schemas.openxmlformats.org/markup-compatibility/2006">
              <mc:Choice xmlns:v="urn:schemas-microsoft-com:vml" Requires="v">
                <p:oleObj spid="_x0000_s74777" name="Picture" r:id="rId6" imgW="670560" imgH="1028700" progId="Word.Picture.8">
                  <p:embed/>
                </p:oleObj>
              </mc:Choice>
              <mc:Fallback>
                <p:oleObj name="Picture" r:id="rId6" imgW="670560" imgH="1028700" progId="Word.Picture.8">
                  <p:embed/>
                  <p:pic>
                    <p:nvPicPr>
                      <p:cNvPr id="8" name="Obje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5856" y="106819"/>
                        <a:ext cx="1008112" cy="900113"/>
                      </a:xfrm>
                      <a:prstGeom prst="rect">
                        <a:avLst/>
                      </a:prstGeom>
                      <a:noFill/>
                    </p:spPr>
                  </p:pic>
                </p:oleObj>
              </mc:Fallback>
            </mc:AlternateContent>
          </a:graphicData>
        </a:graphic>
      </p:graphicFrame>
      <p:pic>
        <p:nvPicPr>
          <p:cNvPr id="11" name="Imag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06777" y="1155903"/>
            <a:ext cx="1829720" cy="844486"/>
          </a:xfrm>
          <a:prstGeom prst="rect">
            <a:avLst/>
          </a:prstGeom>
        </p:spPr>
      </p:pic>
      <p:pic>
        <p:nvPicPr>
          <p:cNvPr id="12" name="Image 11">
            <a:extLst>
              <a:ext uri="{FF2B5EF4-FFF2-40B4-BE49-F238E27FC236}">
                <a16:creationId xmlns:a16="http://schemas.microsoft.com/office/drawing/2014/main" id="{81677515-31C8-4D62-B154-1281B5B831B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69734" y="64955"/>
            <a:ext cx="1829720" cy="972659"/>
          </a:xfrm>
          <a:prstGeom prst="rect">
            <a:avLst/>
          </a:prstGeom>
        </p:spPr>
      </p:pic>
    </p:spTree>
    <p:extLst>
      <p:ext uri="{BB962C8B-B14F-4D97-AF65-F5344CB8AC3E}">
        <p14:creationId xmlns:p14="http://schemas.microsoft.com/office/powerpoint/2010/main" val="40200004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8012" y="694354"/>
            <a:ext cx="2847975" cy="1514475"/>
          </a:xfrm>
          <a:prstGeom prst="rect">
            <a:avLst/>
          </a:prstGeom>
        </p:spPr>
      </p:pic>
      <p:pic>
        <p:nvPicPr>
          <p:cNvPr id="1026" name="Picture 2" descr="logo_quadri_ss_filet-basse.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487523"/>
            <a:ext cx="2627784" cy="172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8" name="Objet 7"/>
          <p:cNvGraphicFramePr>
            <a:graphicFrameLocks noChangeAspect="1"/>
          </p:cNvGraphicFramePr>
          <p:nvPr>
            <p:extLst/>
          </p:nvPr>
        </p:nvGraphicFramePr>
        <p:xfrm>
          <a:off x="3275856" y="106819"/>
          <a:ext cx="1008112" cy="900113"/>
        </p:xfrm>
        <a:graphic>
          <a:graphicData uri="http://schemas.openxmlformats.org/presentationml/2006/ole">
            <mc:AlternateContent xmlns:mc="http://schemas.openxmlformats.org/markup-compatibility/2006">
              <mc:Choice xmlns:v="urn:schemas-microsoft-com:vml" Requires="v">
                <p:oleObj spid="_x0000_s83983" name="Picture" r:id="rId6" imgW="670560" imgH="1028700" progId="Word.Picture.8">
                  <p:embed/>
                </p:oleObj>
              </mc:Choice>
              <mc:Fallback>
                <p:oleObj name="Picture" r:id="rId6" imgW="670560" imgH="1028700" progId="Word.Picture.8">
                  <p:embed/>
                  <p:pic>
                    <p:nvPicPr>
                      <p:cNvPr id="8" name="Obje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5856" y="106819"/>
                        <a:ext cx="1008112" cy="900113"/>
                      </a:xfrm>
                      <a:prstGeom prst="rect">
                        <a:avLst/>
                      </a:prstGeom>
                      <a:noFill/>
                    </p:spPr>
                  </p:pic>
                </p:oleObj>
              </mc:Fallback>
            </mc:AlternateContent>
          </a:graphicData>
        </a:graphic>
      </p:graphicFrame>
      <p:pic>
        <p:nvPicPr>
          <p:cNvPr id="11" name="Imag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06777" y="1155903"/>
            <a:ext cx="1829720" cy="844486"/>
          </a:xfrm>
          <a:prstGeom prst="rect">
            <a:avLst/>
          </a:prstGeom>
        </p:spPr>
      </p:pic>
      <p:pic>
        <p:nvPicPr>
          <p:cNvPr id="12" name="Image 11">
            <a:extLst>
              <a:ext uri="{FF2B5EF4-FFF2-40B4-BE49-F238E27FC236}">
                <a16:creationId xmlns:a16="http://schemas.microsoft.com/office/drawing/2014/main" id="{81677515-31C8-4D62-B154-1281B5B831B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69734" y="64955"/>
            <a:ext cx="1829720" cy="972659"/>
          </a:xfrm>
          <a:prstGeom prst="rect">
            <a:avLst/>
          </a:prstGeom>
        </p:spPr>
      </p:pic>
      <p:sp>
        <p:nvSpPr>
          <p:cNvPr id="6" name="ZoneTexte 5">
            <a:extLst>
              <a:ext uri="{FF2B5EF4-FFF2-40B4-BE49-F238E27FC236}">
                <a16:creationId xmlns:a16="http://schemas.microsoft.com/office/drawing/2014/main" id="{88A2CA46-2F2B-46F9-92F6-BA8DC2004FC2}"/>
              </a:ext>
            </a:extLst>
          </p:cNvPr>
          <p:cNvSpPr txBox="1"/>
          <p:nvPr/>
        </p:nvSpPr>
        <p:spPr>
          <a:xfrm>
            <a:off x="0" y="2420888"/>
            <a:ext cx="6400800" cy="707886"/>
          </a:xfrm>
          <a:prstGeom prst="rect">
            <a:avLst/>
          </a:prstGeom>
          <a:noFill/>
        </p:spPr>
        <p:txBody>
          <a:bodyPr wrap="square" rtlCol="0">
            <a:spAutoFit/>
          </a:bodyPr>
          <a:lstStyle/>
          <a:p>
            <a:endParaRPr lang="fr-FR" sz="4000" dirty="0">
              <a:latin typeface="Bodoni MT Black" panose="02070A03080606020203" pitchFamily="18" charset="0"/>
            </a:endParaRPr>
          </a:p>
        </p:txBody>
      </p:sp>
      <p:pic>
        <p:nvPicPr>
          <p:cNvPr id="10" name="Image 9">
            <a:extLst>
              <a:ext uri="{FF2B5EF4-FFF2-40B4-BE49-F238E27FC236}">
                <a16:creationId xmlns:a16="http://schemas.microsoft.com/office/drawing/2014/main" id="{F0C5053C-F757-40D9-A85A-0C75FB912CC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194192"/>
            <a:ext cx="9144000" cy="6469615"/>
          </a:xfrm>
          <a:prstGeom prst="rect">
            <a:avLst/>
          </a:prstGeom>
        </p:spPr>
      </p:pic>
    </p:spTree>
    <p:extLst>
      <p:ext uri="{BB962C8B-B14F-4D97-AF65-F5344CB8AC3E}">
        <p14:creationId xmlns:p14="http://schemas.microsoft.com/office/powerpoint/2010/main" val="26295474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03EB04-AEBB-4A4A-A873-563D795BD3D7}"/>
              </a:ext>
            </a:extLst>
          </p:cNvPr>
          <p:cNvSpPr>
            <a:spLocks noGrp="1"/>
          </p:cNvSpPr>
          <p:nvPr>
            <p:ph type="title"/>
          </p:nvPr>
        </p:nvSpPr>
        <p:spPr/>
        <p:txBody>
          <a:bodyPr/>
          <a:lstStyle/>
          <a:p>
            <a:endParaRPr lang="fr-FR"/>
          </a:p>
        </p:txBody>
      </p:sp>
      <p:pic>
        <p:nvPicPr>
          <p:cNvPr id="5" name="Espace réservé du contenu 4">
            <a:extLst>
              <a:ext uri="{FF2B5EF4-FFF2-40B4-BE49-F238E27FC236}">
                <a16:creationId xmlns:a16="http://schemas.microsoft.com/office/drawing/2014/main" id="{7CE04020-20B2-4ECE-B12E-83FEEA6A836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1929" y="286337"/>
            <a:ext cx="8270406" cy="5851525"/>
          </a:xfrm>
        </p:spPr>
      </p:pic>
    </p:spTree>
    <p:extLst>
      <p:ext uri="{BB962C8B-B14F-4D97-AF65-F5344CB8AC3E}">
        <p14:creationId xmlns:p14="http://schemas.microsoft.com/office/powerpoint/2010/main" val="2859151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8012" y="694354"/>
            <a:ext cx="2847975" cy="1514475"/>
          </a:xfrm>
          <a:prstGeom prst="rect">
            <a:avLst/>
          </a:prstGeom>
        </p:spPr>
      </p:pic>
      <p:pic>
        <p:nvPicPr>
          <p:cNvPr id="1026" name="Picture 2" descr="logo_quadri_ss_filet-basse.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487523"/>
            <a:ext cx="2627784" cy="172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8" name="Objet 7"/>
          <p:cNvGraphicFramePr>
            <a:graphicFrameLocks noChangeAspect="1"/>
          </p:cNvGraphicFramePr>
          <p:nvPr>
            <p:extLst/>
          </p:nvPr>
        </p:nvGraphicFramePr>
        <p:xfrm>
          <a:off x="3275856" y="106819"/>
          <a:ext cx="1008112" cy="900113"/>
        </p:xfrm>
        <a:graphic>
          <a:graphicData uri="http://schemas.openxmlformats.org/presentationml/2006/ole">
            <mc:AlternateContent xmlns:mc="http://schemas.openxmlformats.org/markup-compatibility/2006">
              <mc:Choice xmlns:v="urn:schemas-microsoft-com:vml" Requires="v">
                <p:oleObj spid="_x0000_s95242" name="Picture" r:id="rId6" imgW="670560" imgH="1028700" progId="Word.Picture.8">
                  <p:embed/>
                </p:oleObj>
              </mc:Choice>
              <mc:Fallback>
                <p:oleObj name="Picture" r:id="rId6" imgW="670560" imgH="1028700" progId="Word.Picture.8">
                  <p:embed/>
                  <p:pic>
                    <p:nvPicPr>
                      <p:cNvPr id="8" name="Obje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5856" y="106819"/>
                        <a:ext cx="1008112" cy="900113"/>
                      </a:xfrm>
                      <a:prstGeom prst="rect">
                        <a:avLst/>
                      </a:prstGeom>
                      <a:noFill/>
                    </p:spPr>
                  </p:pic>
                </p:oleObj>
              </mc:Fallback>
            </mc:AlternateContent>
          </a:graphicData>
        </a:graphic>
      </p:graphicFrame>
      <p:pic>
        <p:nvPicPr>
          <p:cNvPr id="11" name="Imag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06777" y="1155903"/>
            <a:ext cx="1829720" cy="844486"/>
          </a:xfrm>
          <a:prstGeom prst="rect">
            <a:avLst/>
          </a:prstGeom>
        </p:spPr>
      </p:pic>
      <p:pic>
        <p:nvPicPr>
          <p:cNvPr id="12" name="Image 11">
            <a:extLst>
              <a:ext uri="{FF2B5EF4-FFF2-40B4-BE49-F238E27FC236}">
                <a16:creationId xmlns:a16="http://schemas.microsoft.com/office/drawing/2014/main" id="{81677515-31C8-4D62-B154-1281B5B831B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69734" y="64955"/>
            <a:ext cx="1829720" cy="972659"/>
          </a:xfrm>
          <a:prstGeom prst="rect">
            <a:avLst/>
          </a:prstGeom>
        </p:spPr>
      </p:pic>
      <p:pic>
        <p:nvPicPr>
          <p:cNvPr id="9" name="Image 8">
            <a:extLst>
              <a:ext uri="{FF2B5EF4-FFF2-40B4-BE49-F238E27FC236}">
                <a16:creationId xmlns:a16="http://schemas.microsoft.com/office/drawing/2014/main" id="{D88AF4A5-B9FC-435F-8DFD-A8412590B19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52526" y="2338865"/>
            <a:ext cx="7269111" cy="4336163"/>
          </a:xfrm>
          <a:prstGeom prst="rect">
            <a:avLst/>
          </a:prstGeom>
        </p:spPr>
      </p:pic>
    </p:spTree>
    <p:extLst>
      <p:ext uri="{BB962C8B-B14F-4D97-AF65-F5344CB8AC3E}">
        <p14:creationId xmlns:p14="http://schemas.microsoft.com/office/powerpoint/2010/main" val="34662908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93516"/>
            <a:ext cx="7772400" cy="1514475"/>
          </a:xfrm>
        </p:spPr>
        <p:txBody>
          <a:bodyPr>
            <a:normAutofit/>
          </a:bodyPr>
          <a:lstStyle/>
          <a:p>
            <a:r>
              <a:rPr lang="fr-FR" b="1" dirty="0"/>
              <a:t>Démissions</a:t>
            </a:r>
            <a:br>
              <a:rPr lang="fr-FR" dirty="0"/>
            </a:br>
            <a:endParaRPr lang="fr-FR" dirty="0"/>
          </a:p>
        </p:txBody>
      </p:sp>
      <p:sp>
        <p:nvSpPr>
          <p:cNvPr id="3" name="Sous-titre 2"/>
          <p:cNvSpPr>
            <a:spLocks noGrp="1"/>
          </p:cNvSpPr>
          <p:nvPr>
            <p:ph type="subTitle" idx="1"/>
          </p:nvPr>
        </p:nvSpPr>
        <p:spPr>
          <a:xfrm>
            <a:off x="1371600" y="3901118"/>
            <a:ext cx="6400800" cy="2262528"/>
          </a:xfrm>
        </p:spPr>
        <p:txBody>
          <a:bodyPr>
            <a:normAutofit/>
          </a:bodyPr>
          <a:lstStyle/>
          <a:p>
            <a:r>
              <a:rPr lang="fr-FR" dirty="0"/>
              <a:t>Céline Blache</a:t>
            </a:r>
          </a:p>
          <a:p>
            <a:r>
              <a:rPr lang="fr-FR" dirty="0"/>
              <a:t>Florence </a:t>
            </a:r>
            <a:r>
              <a:rPr lang="fr-FR" dirty="0" err="1"/>
              <a:t>Cecchellero</a:t>
            </a:r>
            <a:endParaRPr lang="fr-FR" dirty="0"/>
          </a:p>
          <a:p>
            <a:r>
              <a:rPr lang="fr-FR" dirty="0"/>
              <a:t>Jean-Paul Poizat</a:t>
            </a:r>
          </a:p>
        </p:txBody>
      </p:sp>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8012" y="694354"/>
            <a:ext cx="2847975" cy="1514475"/>
          </a:xfrm>
          <a:prstGeom prst="rect">
            <a:avLst/>
          </a:prstGeom>
        </p:spPr>
      </p:pic>
      <p:pic>
        <p:nvPicPr>
          <p:cNvPr id="1026" name="Picture 2" descr="logo_quadri_ss_filet-basse.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487523"/>
            <a:ext cx="2627784" cy="172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8" name="Objet 7"/>
          <p:cNvGraphicFramePr>
            <a:graphicFrameLocks noChangeAspect="1"/>
          </p:cNvGraphicFramePr>
          <p:nvPr>
            <p:extLst/>
          </p:nvPr>
        </p:nvGraphicFramePr>
        <p:xfrm>
          <a:off x="3275856" y="106819"/>
          <a:ext cx="1008112" cy="900113"/>
        </p:xfrm>
        <a:graphic>
          <a:graphicData uri="http://schemas.openxmlformats.org/presentationml/2006/ole">
            <mc:AlternateContent xmlns:mc="http://schemas.openxmlformats.org/markup-compatibility/2006">
              <mc:Choice xmlns:v="urn:schemas-microsoft-com:vml" Requires="v">
                <p:oleObj spid="_x0000_s75799" name="Picture" r:id="rId6" imgW="670560" imgH="1028700" progId="Word.Picture.8">
                  <p:embed/>
                </p:oleObj>
              </mc:Choice>
              <mc:Fallback>
                <p:oleObj name="Picture" r:id="rId6" imgW="670560" imgH="1028700" progId="Word.Picture.8">
                  <p:embed/>
                  <p:pic>
                    <p:nvPicPr>
                      <p:cNvPr id="8" name="Obje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5856" y="106819"/>
                        <a:ext cx="1008112" cy="900113"/>
                      </a:xfrm>
                      <a:prstGeom prst="rect">
                        <a:avLst/>
                      </a:prstGeom>
                      <a:noFill/>
                    </p:spPr>
                  </p:pic>
                </p:oleObj>
              </mc:Fallback>
            </mc:AlternateContent>
          </a:graphicData>
        </a:graphic>
      </p:graphicFrame>
      <p:pic>
        <p:nvPicPr>
          <p:cNvPr id="11" name="Imag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06777" y="1155903"/>
            <a:ext cx="1829720" cy="844486"/>
          </a:xfrm>
          <a:prstGeom prst="rect">
            <a:avLst/>
          </a:prstGeom>
        </p:spPr>
      </p:pic>
      <p:pic>
        <p:nvPicPr>
          <p:cNvPr id="12" name="Image 11">
            <a:extLst>
              <a:ext uri="{FF2B5EF4-FFF2-40B4-BE49-F238E27FC236}">
                <a16:creationId xmlns:a16="http://schemas.microsoft.com/office/drawing/2014/main" id="{81677515-31C8-4D62-B154-1281B5B831B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69734" y="64955"/>
            <a:ext cx="1829720" cy="972659"/>
          </a:xfrm>
          <a:prstGeom prst="rect">
            <a:avLst/>
          </a:prstGeom>
        </p:spPr>
      </p:pic>
    </p:spTree>
    <p:extLst>
      <p:ext uri="{BB962C8B-B14F-4D97-AF65-F5344CB8AC3E}">
        <p14:creationId xmlns:p14="http://schemas.microsoft.com/office/powerpoint/2010/main" val="4157893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Nouveau candidat</a:t>
            </a:r>
          </a:p>
        </p:txBody>
      </p:sp>
      <p:sp>
        <p:nvSpPr>
          <p:cNvPr id="3" name="Sous-titre 2"/>
          <p:cNvSpPr>
            <a:spLocks noGrp="1"/>
          </p:cNvSpPr>
          <p:nvPr>
            <p:ph type="subTitle" idx="1"/>
          </p:nvPr>
        </p:nvSpPr>
        <p:spPr>
          <a:xfrm>
            <a:off x="5076056" y="3436461"/>
            <a:ext cx="3379912" cy="3314720"/>
          </a:xfrm>
        </p:spPr>
        <p:txBody>
          <a:bodyPr>
            <a:normAutofit/>
          </a:bodyPr>
          <a:lstStyle/>
          <a:p>
            <a:endParaRPr lang="fr-FR" sz="4400" dirty="0"/>
          </a:p>
          <a:p>
            <a:r>
              <a:rPr lang="fr-FR" sz="4400" dirty="0"/>
              <a:t>Laurent </a:t>
            </a:r>
          </a:p>
          <a:p>
            <a:r>
              <a:rPr lang="fr-FR" sz="4400" dirty="0" err="1"/>
              <a:t>Anette</a:t>
            </a:r>
            <a:endParaRPr lang="fr-FR" sz="4400" dirty="0"/>
          </a:p>
        </p:txBody>
      </p:sp>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8012" y="694354"/>
            <a:ext cx="2847975" cy="1514475"/>
          </a:xfrm>
          <a:prstGeom prst="rect">
            <a:avLst/>
          </a:prstGeom>
        </p:spPr>
      </p:pic>
      <p:pic>
        <p:nvPicPr>
          <p:cNvPr id="1026" name="Picture 2" descr="logo_quadri_ss_filet-basse.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487523"/>
            <a:ext cx="2627784" cy="172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8" name="Objet 7"/>
          <p:cNvGraphicFramePr>
            <a:graphicFrameLocks noChangeAspect="1"/>
          </p:cNvGraphicFramePr>
          <p:nvPr>
            <p:extLst/>
          </p:nvPr>
        </p:nvGraphicFramePr>
        <p:xfrm>
          <a:off x="3275856" y="106819"/>
          <a:ext cx="1008112" cy="900113"/>
        </p:xfrm>
        <a:graphic>
          <a:graphicData uri="http://schemas.openxmlformats.org/presentationml/2006/ole">
            <mc:AlternateContent xmlns:mc="http://schemas.openxmlformats.org/markup-compatibility/2006">
              <mc:Choice xmlns:v="urn:schemas-microsoft-com:vml" Requires="v">
                <p:oleObj spid="_x0000_s55360" name="Picture" r:id="rId6" imgW="670560" imgH="1028700" progId="Word.Picture.8">
                  <p:embed/>
                </p:oleObj>
              </mc:Choice>
              <mc:Fallback>
                <p:oleObj name="Picture" r:id="rId6" imgW="670560" imgH="1028700" progId="Word.Picture.8">
                  <p:embed/>
                  <p:pic>
                    <p:nvPicPr>
                      <p:cNvPr id="8" name="Obje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5856" y="106819"/>
                        <a:ext cx="1008112" cy="900113"/>
                      </a:xfrm>
                      <a:prstGeom prst="rect">
                        <a:avLst/>
                      </a:prstGeom>
                      <a:noFill/>
                    </p:spPr>
                  </p:pic>
                </p:oleObj>
              </mc:Fallback>
            </mc:AlternateContent>
          </a:graphicData>
        </a:graphic>
      </p:graphicFrame>
      <p:pic>
        <p:nvPicPr>
          <p:cNvPr id="11" name="Imag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06777" y="1155903"/>
            <a:ext cx="1829720" cy="844486"/>
          </a:xfrm>
          <a:prstGeom prst="rect">
            <a:avLst/>
          </a:prstGeom>
        </p:spPr>
      </p:pic>
      <p:pic>
        <p:nvPicPr>
          <p:cNvPr id="12" name="Image 11">
            <a:extLst>
              <a:ext uri="{FF2B5EF4-FFF2-40B4-BE49-F238E27FC236}">
                <a16:creationId xmlns:a16="http://schemas.microsoft.com/office/drawing/2014/main" id="{9C8E27E4-C1B8-4E3A-A002-5A10EF8FBA9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69734" y="64955"/>
            <a:ext cx="1829720" cy="972659"/>
          </a:xfrm>
          <a:prstGeom prst="rect">
            <a:avLst/>
          </a:prstGeom>
        </p:spPr>
      </p:pic>
      <p:pic>
        <p:nvPicPr>
          <p:cNvPr id="6" name="Image 5">
            <a:extLst>
              <a:ext uri="{FF2B5EF4-FFF2-40B4-BE49-F238E27FC236}">
                <a16:creationId xmlns:a16="http://schemas.microsoft.com/office/drawing/2014/main" id="{B47AF29C-AE29-4421-9E47-721195E7326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3568" y="3484628"/>
            <a:ext cx="4786166" cy="3031239"/>
          </a:xfrm>
          <a:prstGeom prst="rect">
            <a:avLst/>
          </a:prstGeom>
        </p:spPr>
      </p:pic>
    </p:spTree>
    <p:extLst>
      <p:ext uri="{BB962C8B-B14F-4D97-AF65-F5344CB8AC3E}">
        <p14:creationId xmlns:p14="http://schemas.microsoft.com/office/powerpoint/2010/main" val="40073594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Nouveau candidat</a:t>
            </a:r>
          </a:p>
        </p:txBody>
      </p:sp>
      <p:sp>
        <p:nvSpPr>
          <p:cNvPr id="3" name="Sous-titre 2"/>
          <p:cNvSpPr>
            <a:spLocks noGrp="1"/>
          </p:cNvSpPr>
          <p:nvPr>
            <p:ph type="subTitle" idx="1"/>
          </p:nvPr>
        </p:nvSpPr>
        <p:spPr>
          <a:xfrm>
            <a:off x="4932040" y="4149079"/>
            <a:ext cx="4104456" cy="2327919"/>
          </a:xfrm>
        </p:spPr>
        <p:txBody>
          <a:bodyPr>
            <a:normAutofit/>
          </a:bodyPr>
          <a:lstStyle/>
          <a:p>
            <a:r>
              <a:rPr lang="fr-FR" sz="4400" dirty="0"/>
              <a:t>Jean-François </a:t>
            </a:r>
          </a:p>
          <a:p>
            <a:r>
              <a:rPr lang="fr-FR" sz="4400" dirty="0"/>
              <a:t>Léone</a:t>
            </a:r>
          </a:p>
        </p:txBody>
      </p:sp>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8012" y="694354"/>
            <a:ext cx="2847975" cy="1514475"/>
          </a:xfrm>
          <a:prstGeom prst="rect">
            <a:avLst/>
          </a:prstGeom>
        </p:spPr>
      </p:pic>
      <p:pic>
        <p:nvPicPr>
          <p:cNvPr id="1026" name="Picture 2" descr="logo_quadri_ss_filet-basse.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487523"/>
            <a:ext cx="2627784" cy="172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8" name="Objet 7"/>
          <p:cNvGraphicFramePr>
            <a:graphicFrameLocks noChangeAspect="1"/>
          </p:cNvGraphicFramePr>
          <p:nvPr>
            <p:extLst/>
          </p:nvPr>
        </p:nvGraphicFramePr>
        <p:xfrm>
          <a:off x="3275856" y="106819"/>
          <a:ext cx="1008112" cy="900113"/>
        </p:xfrm>
        <a:graphic>
          <a:graphicData uri="http://schemas.openxmlformats.org/presentationml/2006/ole">
            <mc:AlternateContent xmlns:mc="http://schemas.openxmlformats.org/markup-compatibility/2006">
              <mc:Choice xmlns:v="urn:schemas-microsoft-com:vml" Requires="v">
                <p:oleObj spid="_x0000_s67610" name="Picture" r:id="rId6" imgW="670560" imgH="1028700" progId="Word.Picture.8">
                  <p:embed/>
                </p:oleObj>
              </mc:Choice>
              <mc:Fallback>
                <p:oleObj name="Picture" r:id="rId6" imgW="670560" imgH="1028700" progId="Word.Picture.8">
                  <p:embed/>
                  <p:pic>
                    <p:nvPicPr>
                      <p:cNvPr id="8" name="Obje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5856" y="106819"/>
                        <a:ext cx="1008112" cy="900113"/>
                      </a:xfrm>
                      <a:prstGeom prst="rect">
                        <a:avLst/>
                      </a:prstGeom>
                      <a:noFill/>
                    </p:spPr>
                  </p:pic>
                </p:oleObj>
              </mc:Fallback>
            </mc:AlternateContent>
          </a:graphicData>
        </a:graphic>
      </p:graphicFrame>
      <p:pic>
        <p:nvPicPr>
          <p:cNvPr id="11" name="Imag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06777" y="1155903"/>
            <a:ext cx="1829720" cy="844486"/>
          </a:xfrm>
          <a:prstGeom prst="rect">
            <a:avLst/>
          </a:prstGeom>
        </p:spPr>
      </p:pic>
      <p:pic>
        <p:nvPicPr>
          <p:cNvPr id="12" name="Image 11">
            <a:extLst>
              <a:ext uri="{FF2B5EF4-FFF2-40B4-BE49-F238E27FC236}">
                <a16:creationId xmlns:a16="http://schemas.microsoft.com/office/drawing/2014/main" id="{81677515-31C8-4D62-B154-1281B5B831B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69734" y="64955"/>
            <a:ext cx="1829720" cy="972659"/>
          </a:xfrm>
          <a:prstGeom prst="rect">
            <a:avLst/>
          </a:prstGeom>
        </p:spPr>
      </p:pic>
      <p:pic>
        <p:nvPicPr>
          <p:cNvPr id="9" name="Image 8">
            <a:extLst>
              <a:ext uri="{FF2B5EF4-FFF2-40B4-BE49-F238E27FC236}">
                <a16:creationId xmlns:a16="http://schemas.microsoft.com/office/drawing/2014/main" id="{FEDB15B6-2AB0-4EB3-8C77-0078F38A7D8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3188972"/>
            <a:ext cx="4932040" cy="3288027"/>
          </a:xfrm>
          <a:prstGeom prst="rect">
            <a:avLst/>
          </a:prstGeom>
        </p:spPr>
      </p:pic>
    </p:spTree>
    <p:extLst>
      <p:ext uri="{BB962C8B-B14F-4D97-AF65-F5344CB8AC3E}">
        <p14:creationId xmlns:p14="http://schemas.microsoft.com/office/powerpoint/2010/main" val="15927862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130425"/>
            <a:ext cx="9036496" cy="4697149"/>
          </a:xfrm>
          <a:prstGeom prst="rect">
            <a:avLst/>
          </a:prstGeom>
        </p:spPr>
      </p:pic>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8012" y="694354"/>
            <a:ext cx="2847975" cy="1514475"/>
          </a:xfrm>
          <a:prstGeom prst="rect">
            <a:avLst/>
          </a:prstGeom>
        </p:spPr>
      </p:pic>
      <p:pic>
        <p:nvPicPr>
          <p:cNvPr id="1026" name="Picture 2" descr="logo_quadri_ss_filet-basse.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568" y="487523"/>
            <a:ext cx="2627784" cy="172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8" name="Objet 7"/>
          <p:cNvGraphicFramePr>
            <a:graphicFrameLocks noChangeAspect="1"/>
          </p:cNvGraphicFramePr>
          <p:nvPr>
            <p:extLst/>
          </p:nvPr>
        </p:nvGraphicFramePr>
        <p:xfrm>
          <a:off x="3275856" y="106819"/>
          <a:ext cx="1008112" cy="900113"/>
        </p:xfrm>
        <a:graphic>
          <a:graphicData uri="http://schemas.openxmlformats.org/presentationml/2006/ole">
            <mc:AlternateContent xmlns:mc="http://schemas.openxmlformats.org/markup-compatibility/2006">
              <mc:Choice xmlns:v="urn:schemas-microsoft-com:vml" Requires="v">
                <p:oleObj spid="_x0000_s76823" name="Picture" r:id="rId7" imgW="670560" imgH="1028700" progId="Word.Picture.8">
                  <p:embed/>
                </p:oleObj>
              </mc:Choice>
              <mc:Fallback>
                <p:oleObj name="Picture" r:id="rId7" imgW="670560" imgH="1028700" progId="Word.Picture.8">
                  <p:embed/>
                  <p:pic>
                    <p:nvPicPr>
                      <p:cNvPr id="8" name="Obje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5856" y="106819"/>
                        <a:ext cx="1008112" cy="900113"/>
                      </a:xfrm>
                      <a:prstGeom prst="rect">
                        <a:avLst/>
                      </a:prstGeom>
                      <a:noFill/>
                    </p:spPr>
                  </p:pic>
                </p:oleObj>
              </mc:Fallback>
            </mc:AlternateContent>
          </a:graphicData>
        </a:graphic>
      </p:graphicFrame>
      <p:pic>
        <p:nvPicPr>
          <p:cNvPr id="11" name="Imag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06777" y="1155903"/>
            <a:ext cx="1829720" cy="844486"/>
          </a:xfrm>
          <a:prstGeom prst="rect">
            <a:avLst/>
          </a:prstGeom>
        </p:spPr>
      </p:pic>
      <p:pic>
        <p:nvPicPr>
          <p:cNvPr id="12" name="Image 11">
            <a:extLst>
              <a:ext uri="{FF2B5EF4-FFF2-40B4-BE49-F238E27FC236}">
                <a16:creationId xmlns:a16="http://schemas.microsoft.com/office/drawing/2014/main" id="{81677515-31C8-4D62-B154-1281B5B831B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69734" y="64955"/>
            <a:ext cx="1829720" cy="972659"/>
          </a:xfrm>
          <a:prstGeom prst="rect">
            <a:avLst/>
          </a:prstGeom>
        </p:spPr>
      </p:pic>
      <p:sp>
        <p:nvSpPr>
          <p:cNvPr id="6" name="ZoneTexte 5">
            <a:extLst>
              <a:ext uri="{FF2B5EF4-FFF2-40B4-BE49-F238E27FC236}">
                <a16:creationId xmlns:a16="http://schemas.microsoft.com/office/drawing/2014/main" id="{88A2CA46-2F2B-46F9-92F6-BA8DC2004FC2}"/>
              </a:ext>
            </a:extLst>
          </p:cNvPr>
          <p:cNvSpPr txBox="1"/>
          <p:nvPr/>
        </p:nvSpPr>
        <p:spPr>
          <a:xfrm>
            <a:off x="0" y="2420888"/>
            <a:ext cx="6400800" cy="1323439"/>
          </a:xfrm>
          <a:prstGeom prst="rect">
            <a:avLst/>
          </a:prstGeom>
          <a:noFill/>
        </p:spPr>
        <p:txBody>
          <a:bodyPr wrap="square" rtlCol="0">
            <a:spAutoFit/>
          </a:bodyPr>
          <a:lstStyle/>
          <a:p>
            <a:r>
              <a:rPr lang="fr-FR" sz="4000" dirty="0">
                <a:latin typeface="Bodoni MT Black" panose="02070A03080606020203" pitchFamily="18" charset="0"/>
              </a:rPr>
              <a:t>Merci à vous pour</a:t>
            </a:r>
          </a:p>
          <a:p>
            <a:r>
              <a:rPr lang="fr-FR" sz="4000" dirty="0">
                <a:latin typeface="Bodoni MT Black" panose="02070A03080606020203" pitchFamily="18" charset="0"/>
              </a:rPr>
              <a:t> votre attention.</a:t>
            </a:r>
          </a:p>
        </p:txBody>
      </p:sp>
    </p:spTree>
    <p:extLst>
      <p:ext uri="{BB962C8B-B14F-4D97-AF65-F5344CB8AC3E}">
        <p14:creationId xmlns:p14="http://schemas.microsoft.com/office/powerpoint/2010/main" val="11366356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6ECEC8-A199-43A4-8F85-0A6406DFCDFE}"/>
              </a:ext>
            </a:extLst>
          </p:cNvPr>
          <p:cNvSpPr>
            <a:spLocks noGrp="1"/>
          </p:cNvSpPr>
          <p:nvPr>
            <p:ph type="title"/>
          </p:nvPr>
        </p:nvSpPr>
        <p:spPr>
          <a:xfrm>
            <a:off x="457200" y="274638"/>
            <a:ext cx="8229600" cy="457199"/>
          </a:xfrm>
        </p:spPr>
        <p:txBody>
          <a:bodyPr>
            <a:noAutofit/>
          </a:bodyPr>
          <a:lstStyle/>
          <a:p>
            <a:r>
              <a:rPr lang="fr-FR" sz="2800" b="1" dirty="0"/>
              <a:t>Planning club en dehors des sorties hebdomadaires de 13 h 45 et du dimanche matin</a:t>
            </a:r>
          </a:p>
        </p:txBody>
      </p:sp>
      <p:sp>
        <p:nvSpPr>
          <p:cNvPr id="3" name="Espace réservé du contenu 2">
            <a:extLst>
              <a:ext uri="{FF2B5EF4-FFF2-40B4-BE49-F238E27FC236}">
                <a16:creationId xmlns:a16="http://schemas.microsoft.com/office/drawing/2014/main" id="{325D5348-8CAC-495C-924A-9BF835BE8DA0}"/>
              </a:ext>
            </a:extLst>
          </p:cNvPr>
          <p:cNvSpPr>
            <a:spLocks noGrp="1"/>
          </p:cNvSpPr>
          <p:nvPr>
            <p:ph idx="1"/>
          </p:nvPr>
        </p:nvSpPr>
        <p:spPr>
          <a:xfrm>
            <a:off x="457200" y="1052736"/>
            <a:ext cx="8229600" cy="5530626"/>
          </a:xfrm>
        </p:spPr>
        <p:txBody>
          <a:bodyPr>
            <a:normAutofit fontScale="77500" lnSpcReduction="20000"/>
          </a:bodyPr>
          <a:lstStyle/>
          <a:p>
            <a:r>
              <a:rPr lang="fr-FR" dirty="0"/>
              <a:t>Lundi : périscolaire (Bernard D, Paul, Patrick, Florence, Sylvie)</a:t>
            </a:r>
          </a:p>
          <a:p>
            <a:r>
              <a:rPr lang="fr-FR" dirty="0"/>
              <a:t>Mardi : les baladeurs (Jean-Pierre), tandem mal voyant (Patrick)</a:t>
            </a:r>
          </a:p>
          <a:p>
            <a:r>
              <a:rPr lang="fr-FR" dirty="0"/>
              <a:t>Mercredi : école VTT (André, Jean, Jacky, Laurent, Patrick, Paul, Bernard)</a:t>
            </a:r>
          </a:p>
          <a:p>
            <a:r>
              <a:rPr lang="fr-FR" dirty="0"/>
              <a:t>Jeudi : sorties longues, tandem mal voyant (Paul)</a:t>
            </a:r>
          </a:p>
          <a:p>
            <a:r>
              <a:rPr lang="fr-FR" dirty="0"/>
              <a:t>Vendredi : baladeurs (Jean-Pierre)</a:t>
            </a:r>
          </a:p>
          <a:p>
            <a:r>
              <a:rPr lang="fr-FR" dirty="0"/>
              <a:t>Samedi : école VTT (Aubin, Damien, </a:t>
            </a:r>
            <a:r>
              <a:rPr lang="fr-FR" dirty="0" err="1"/>
              <a:t>Eric</a:t>
            </a:r>
            <a:r>
              <a:rPr lang="fr-FR" dirty="0"/>
              <a:t>, Marc, Olivier, Philippe, Sébastien, Serge)</a:t>
            </a:r>
          </a:p>
          <a:p>
            <a:r>
              <a:rPr lang="fr-FR" dirty="0"/>
              <a:t>Samedi : école route (Céline, Florence, Michel, Sylvie)</a:t>
            </a:r>
          </a:p>
          <a:p>
            <a:r>
              <a:rPr lang="fr-FR" dirty="0"/>
              <a:t>Dimanche : VTT adultes (Jean-Marc), VTT cool (André, Jacky, Laurent, parfois Bernard)</a:t>
            </a:r>
          </a:p>
          <a:p>
            <a:r>
              <a:rPr lang="fr-FR" dirty="0"/>
              <a:t>Dimanche : sortie tandem (Marc, Céline, Sylvie)</a:t>
            </a:r>
          </a:p>
          <a:p>
            <a:r>
              <a:rPr lang="fr-FR" dirty="0"/>
              <a:t>Dimanche : sortie avec pause café…</a:t>
            </a:r>
          </a:p>
        </p:txBody>
      </p:sp>
    </p:spTree>
    <p:extLst>
      <p:ext uri="{BB962C8B-B14F-4D97-AF65-F5344CB8AC3E}">
        <p14:creationId xmlns:p14="http://schemas.microsoft.com/office/powerpoint/2010/main" val="47908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130425"/>
            <a:ext cx="9036496" cy="4697149"/>
          </a:xfrm>
          <a:prstGeom prst="rect">
            <a:avLst/>
          </a:prstGeom>
        </p:spPr>
      </p:pic>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8012" y="694354"/>
            <a:ext cx="2847975" cy="1514475"/>
          </a:xfrm>
          <a:prstGeom prst="rect">
            <a:avLst/>
          </a:prstGeom>
        </p:spPr>
      </p:pic>
      <p:pic>
        <p:nvPicPr>
          <p:cNvPr id="1026" name="Picture 2" descr="logo_quadri_ss_filet-basse.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568" y="487523"/>
            <a:ext cx="2627784" cy="172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8" name="Objet 7"/>
          <p:cNvGraphicFramePr>
            <a:graphicFrameLocks noChangeAspect="1"/>
          </p:cNvGraphicFramePr>
          <p:nvPr>
            <p:extLst/>
          </p:nvPr>
        </p:nvGraphicFramePr>
        <p:xfrm>
          <a:off x="3275856" y="106819"/>
          <a:ext cx="1008112" cy="900113"/>
        </p:xfrm>
        <a:graphic>
          <a:graphicData uri="http://schemas.openxmlformats.org/presentationml/2006/ole">
            <mc:AlternateContent xmlns:mc="http://schemas.openxmlformats.org/markup-compatibility/2006">
              <mc:Choice xmlns:v="urn:schemas-microsoft-com:vml" Requires="v">
                <p:oleObj spid="_x0000_s54340" name="Picture" r:id="rId7" imgW="670560" imgH="1028700" progId="Word.Picture.8">
                  <p:embed/>
                </p:oleObj>
              </mc:Choice>
              <mc:Fallback>
                <p:oleObj name="Picture" r:id="rId7" imgW="670560" imgH="1028700" progId="Word.Picture.8">
                  <p:embed/>
                  <p:pic>
                    <p:nvPicPr>
                      <p:cNvPr id="8" name="Obje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5856" y="106819"/>
                        <a:ext cx="1008112" cy="900113"/>
                      </a:xfrm>
                      <a:prstGeom prst="rect">
                        <a:avLst/>
                      </a:prstGeom>
                      <a:noFill/>
                    </p:spPr>
                  </p:pic>
                </p:oleObj>
              </mc:Fallback>
            </mc:AlternateContent>
          </a:graphicData>
        </a:graphic>
      </p:graphicFrame>
      <p:pic>
        <p:nvPicPr>
          <p:cNvPr id="11" name="Imag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14280" y="1191320"/>
            <a:ext cx="1829720" cy="844486"/>
          </a:xfrm>
          <a:prstGeom prst="rect">
            <a:avLst/>
          </a:prstGeom>
        </p:spPr>
      </p:pic>
      <p:graphicFrame>
        <p:nvGraphicFramePr>
          <p:cNvPr id="13" name="Tableau 12">
            <a:extLst>
              <a:ext uri="{FF2B5EF4-FFF2-40B4-BE49-F238E27FC236}">
                <a16:creationId xmlns:a16="http://schemas.microsoft.com/office/drawing/2014/main" id="{1CC41C38-F2ED-4AB3-BF06-1E46938C4CD6}"/>
              </a:ext>
            </a:extLst>
          </p:cNvPr>
          <p:cNvGraphicFramePr>
            <a:graphicFrameLocks noGrp="1"/>
          </p:cNvGraphicFramePr>
          <p:nvPr>
            <p:extLst>
              <p:ext uri="{D42A27DB-BD31-4B8C-83A1-F6EECF244321}">
                <p14:modId xmlns:p14="http://schemas.microsoft.com/office/powerpoint/2010/main" val="2750870137"/>
              </p:ext>
            </p:extLst>
          </p:nvPr>
        </p:nvGraphicFramePr>
        <p:xfrm>
          <a:off x="233772" y="2845466"/>
          <a:ext cx="8568952" cy="3895902"/>
        </p:xfrm>
        <a:graphic>
          <a:graphicData uri="http://schemas.openxmlformats.org/drawingml/2006/table">
            <a:tbl>
              <a:tblPr firstRow="1" firstCol="1" bandRow="1" bandCol="1">
                <a:tableStyleId>{5C22544A-7EE6-4342-B048-85BDC9FD1C3A}</a:tableStyleId>
              </a:tblPr>
              <a:tblGrid>
                <a:gridCol w="2142238">
                  <a:extLst>
                    <a:ext uri="{9D8B030D-6E8A-4147-A177-3AD203B41FA5}">
                      <a16:colId xmlns:a16="http://schemas.microsoft.com/office/drawing/2014/main" val="3454364650"/>
                    </a:ext>
                  </a:extLst>
                </a:gridCol>
                <a:gridCol w="2142238">
                  <a:extLst>
                    <a:ext uri="{9D8B030D-6E8A-4147-A177-3AD203B41FA5}">
                      <a16:colId xmlns:a16="http://schemas.microsoft.com/office/drawing/2014/main" val="3855213910"/>
                    </a:ext>
                  </a:extLst>
                </a:gridCol>
                <a:gridCol w="2141984">
                  <a:extLst>
                    <a:ext uri="{9D8B030D-6E8A-4147-A177-3AD203B41FA5}">
                      <a16:colId xmlns:a16="http://schemas.microsoft.com/office/drawing/2014/main" val="3711751070"/>
                    </a:ext>
                  </a:extLst>
                </a:gridCol>
                <a:gridCol w="2142492">
                  <a:extLst>
                    <a:ext uri="{9D8B030D-6E8A-4147-A177-3AD203B41FA5}">
                      <a16:colId xmlns:a16="http://schemas.microsoft.com/office/drawing/2014/main" val="3443610668"/>
                    </a:ext>
                  </a:extLst>
                </a:gridCol>
              </a:tblGrid>
              <a:tr h="918651">
                <a:tc>
                  <a:txBody>
                    <a:bodyPr/>
                    <a:lstStyle/>
                    <a:p>
                      <a:endParaRPr lang="fr-FR" dirty="0"/>
                    </a:p>
                  </a:txBody>
                  <a:tcPr>
                    <a:solidFill>
                      <a:schemeClr val="bg1"/>
                    </a:solidFill>
                  </a:tcPr>
                </a:tc>
                <a:tc>
                  <a:txBody>
                    <a:bodyPr/>
                    <a:lstStyle/>
                    <a:p>
                      <a:pPr algn="ctr" fontAlgn="ctr"/>
                      <a:r>
                        <a:rPr lang="fr-FR" sz="2000" u="none" strike="noStrike" dirty="0">
                          <a:effectLst/>
                        </a:rPr>
                        <a:t>VELO BALADE</a:t>
                      </a:r>
                      <a:endParaRPr lang="fr-FR" sz="2000" b="0" i="0" u="none" strike="noStrike" dirty="0">
                        <a:solidFill>
                          <a:srgbClr val="FFFF00"/>
                        </a:solidFill>
                        <a:effectLst/>
                        <a:latin typeface="Calibri" panose="020F0502020204030204" pitchFamily="34" charset="0"/>
                      </a:endParaRPr>
                    </a:p>
                  </a:txBody>
                  <a:tcPr marL="9525" marR="9525" marT="9525" marB="0" anchor="ctr">
                    <a:solidFill>
                      <a:srgbClr val="00B050"/>
                    </a:solidFill>
                  </a:tcPr>
                </a:tc>
                <a:tc>
                  <a:txBody>
                    <a:bodyPr/>
                    <a:lstStyle/>
                    <a:p>
                      <a:pPr algn="ctr" fontAlgn="ctr"/>
                      <a:r>
                        <a:rPr lang="fr-FR" sz="2000" u="none" strike="noStrike" dirty="0">
                          <a:effectLst/>
                        </a:rPr>
                        <a:t>VELO RANDO</a:t>
                      </a:r>
                      <a:endParaRPr lang="fr-FR" sz="2000" b="0" i="0" u="none" strike="noStrike" dirty="0">
                        <a:solidFill>
                          <a:srgbClr val="FFFF00"/>
                        </a:solidFill>
                        <a:effectLst/>
                        <a:latin typeface="Calibri" panose="020F0502020204030204" pitchFamily="34" charset="0"/>
                      </a:endParaRPr>
                    </a:p>
                  </a:txBody>
                  <a:tcPr marL="9525" marR="9525" marT="9525" marB="0" anchor="ctr">
                    <a:solidFill>
                      <a:schemeClr val="tx2">
                        <a:lumMod val="60000"/>
                        <a:lumOff val="40000"/>
                      </a:schemeClr>
                    </a:solidFill>
                  </a:tcPr>
                </a:tc>
                <a:tc>
                  <a:txBody>
                    <a:bodyPr/>
                    <a:lstStyle/>
                    <a:p>
                      <a:pPr algn="ctr" fontAlgn="ctr"/>
                      <a:r>
                        <a:rPr lang="fr-FR" sz="2000" u="none" strike="noStrike" dirty="0">
                          <a:effectLst/>
                        </a:rPr>
                        <a:t>VELO SPORT</a:t>
                      </a:r>
                      <a:endParaRPr lang="fr-FR" sz="2000" b="0" i="0" u="none" strike="noStrike" dirty="0">
                        <a:solidFill>
                          <a:srgbClr val="FFFF00"/>
                        </a:solidFill>
                        <a:effectLst/>
                        <a:latin typeface="Calibri" panose="020F0502020204030204" pitchFamily="34" charset="0"/>
                      </a:endParaRPr>
                    </a:p>
                  </a:txBody>
                  <a:tcPr marL="9525" marR="9525" marT="9525" marB="0" anchor="ctr">
                    <a:solidFill>
                      <a:srgbClr val="FF0000"/>
                    </a:solidFill>
                  </a:tcPr>
                </a:tc>
                <a:extLst>
                  <a:ext uri="{0D108BD9-81ED-4DB2-BD59-A6C34878D82A}">
                    <a16:rowId xmlns:a16="http://schemas.microsoft.com/office/drawing/2014/main" val="2606758064"/>
                  </a:ext>
                </a:extLst>
              </a:tr>
              <a:tr h="1007509">
                <a:tc>
                  <a:txBody>
                    <a:bodyPr/>
                    <a:lstStyle/>
                    <a:p>
                      <a:pPr algn="ctr" fontAlgn="ctr"/>
                      <a:r>
                        <a:rPr lang="fr-FR" sz="2000" b="1" i="0" u="none" strike="noStrike" dirty="0">
                          <a:solidFill>
                            <a:srgbClr val="000000"/>
                          </a:solidFill>
                          <a:effectLst/>
                          <a:latin typeface="Calibri" panose="020F0502020204030204" pitchFamily="34" charset="0"/>
                        </a:rPr>
                        <a:t>POUR QUI ?</a:t>
                      </a:r>
                    </a:p>
                  </a:txBody>
                  <a:tcPr marL="9525" marR="9525" marT="9525" marB="0" anchor="ctr">
                    <a:solidFill>
                      <a:schemeClr val="tx2">
                        <a:lumMod val="20000"/>
                        <a:lumOff val="80000"/>
                      </a:schemeClr>
                    </a:solidFill>
                  </a:tcPr>
                </a:tc>
                <a:tc>
                  <a:txBody>
                    <a:bodyPr/>
                    <a:lstStyle/>
                    <a:p>
                      <a:pPr algn="ctr"/>
                      <a:r>
                        <a:rPr lang="fr-FR" dirty="0"/>
                        <a:t>Pour tous § Jeunes en EC</a:t>
                      </a:r>
                    </a:p>
                  </a:txBody>
                  <a:tcPr anchor="ctr"/>
                </a:tc>
                <a:tc>
                  <a:txBody>
                    <a:bodyPr/>
                    <a:lstStyle/>
                    <a:p>
                      <a:pPr algn="ctr" fontAlgn="ctr"/>
                      <a:r>
                        <a:rPr lang="fr-FR" sz="1800" b="0" i="0" u="none" strike="noStrike" dirty="0">
                          <a:solidFill>
                            <a:srgbClr val="000000"/>
                          </a:solidFill>
                          <a:effectLst/>
                          <a:latin typeface="Calibri" panose="020F0502020204030204" pitchFamily="34" charset="0"/>
                        </a:rPr>
                        <a:t>Pour tous</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b="0" i="0" u="none" strike="noStrike" dirty="0">
                        <a:solidFill>
                          <a:srgbClr val="000000"/>
                        </a:solidFill>
                        <a:effectLst/>
                        <a:latin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0" i="0" u="none" strike="noStrike" dirty="0">
                          <a:solidFill>
                            <a:srgbClr val="000000"/>
                          </a:solidFill>
                          <a:effectLst/>
                          <a:latin typeface="Calibri" panose="020F0502020204030204" pitchFamily="34" charset="0"/>
                        </a:rPr>
                        <a:t>Pour tous</a:t>
                      </a:r>
                    </a:p>
                    <a:p>
                      <a:pPr algn="ctr"/>
                      <a:endParaRPr lang="fr-FR" dirty="0"/>
                    </a:p>
                  </a:txBody>
                  <a:tcPr anchor="ctr"/>
                </a:tc>
                <a:extLst>
                  <a:ext uri="{0D108BD9-81ED-4DB2-BD59-A6C34878D82A}">
                    <a16:rowId xmlns:a16="http://schemas.microsoft.com/office/drawing/2014/main" val="604392287"/>
                  </a:ext>
                </a:extLst>
              </a:tr>
              <a:tr h="918651">
                <a:tc>
                  <a:txBody>
                    <a:bodyPr/>
                    <a:lstStyle/>
                    <a:p>
                      <a:pPr algn="ctr" fontAlgn="ctr"/>
                      <a:r>
                        <a:rPr lang="fr-FR" sz="2000" b="1" i="0" u="none" strike="noStrike" dirty="0">
                          <a:solidFill>
                            <a:srgbClr val="000000"/>
                          </a:solidFill>
                          <a:effectLst/>
                          <a:latin typeface="Calibri" panose="020F0502020204030204" pitchFamily="34" charset="0"/>
                        </a:rPr>
                        <a:t>QUELLE PRATIQUE</a:t>
                      </a:r>
                    </a:p>
                  </a:txBody>
                  <a:tcPr marL="9525" marR="9525" marT="9525" marB="0" anchor="ctr">
                    <a:solidFill>
                      <a:schemeClr val="bg1">
                        <a:lumMod val="95000"/>
                      </a:schemeClr>
                    </a:solidFill>
                  </a:tcPr>
                </a:tc>
                <a:tc>
                  <a:txBody>
                    <a:bodyPr/>
                    <a:lstStyle/>
                    <a:p>
                      <a:pPr algn="ctr" fontAlgn="ctr"/>
                      <a:r>
                        <a:rPr lang="fr-FR" sz="1800" b="0" i="0" u="none" strike="noStrike" dirty="0">
                          <a:solidFill>
                            <a:srgbClr val="C00000"/>
                          </a:solidFill>
                          <a:effectLst/>
                          <a:latin typeface="Calibri" panose="020F0502020204030204" pitchFamily="34" charset="0"/>
                        </a:rPr>
                        <a:t>Douce et familiale</a:t>
                      </a:r>
                    </a:p>
                  </a:txBody>
                  <a:tcPr marL="9525" marR="9525" marT="9525" marB="0" anchor="ctr">
                    <a:solidFill>
                      <a:schemeClr val="bg2"/>
                    </a:solidFill>
                  </a:tcPr>
                </a:tc>
                <a:tc>
                  <a:txBody>
                    <a:bodyPr/>
                    <a:lstStyle/>
                    <a:p>
                      <a:pPr algn="ctr" fontAlgn="ctr"/>
                      <a:r>
                        <a:rPr lang="fr-FR" sz="1800" b="0" i="0" u="none" strike="noStrike" dirty="0">
                          <a:solidFill>
                            <a:srgbClr val="C00000"/>
                          </a:solidFill>
                          <a:effectLst/>
                          <a:latin typeface="Calibri" panose="020F0502020204030204" pitchFamily="34" charset="0"/>
                        </a:rPr>
                        <a:t>Régulière</a:t>
                      </a:r>
                    </a:p>
                  </a:txBody>
                  <a:tcPr marL="9525" marR="9525" marT="9525" marB="0" anchor="ctr"/>
                </a:tc>
                <a:tc>
                  <a:txBody>
                    <a:bodyPr/>
                    <a:lstStyle/>
                    <a:p>
                      <a:pPr algn="ctr" fontAlgn="ctr"/>
                      <a:r>
                        <a:rPr lang="fr-FR" sz="1800" b="0" i="0" u="none" strike="noStrike" dirty="0">
                          <a:solidFill>
                            <a:srgbClr val="C00000"/>
                          </a:solidFill>
                          <a:effectLst/>
                          <a:latin typeface="Calibri" panose="020F0502020204030204" pitchFamily="34" charset="0"/>
                        </a:rPr>
                        <a:t>Sportive  &amp; Cyclosportive</a:t>
                      </a:r>
                    </a:p>
                  </a:txBody>
                  <a:tcPr marL="9525" marR="9525" marT="9525" marB="0" anchor="ctr">
                    <a:solidFill>
                      <a:schemeClr val="bg1">
                        <a:lumMod val="95000"/>
                      </a:schemeClr>
                    </a:solidFill>
                  </a:tcPr>
                </a:tc>
                <a:extLst>
                  <a:ext uri="{0D108BD9-81ED-4DB2-BD59-A6C34878D82A}">
                    <a16:rowId xmlns:a16="http://schemas.microsoft.com/office/drawing/2014/main" val="3732297740"/>
                  </a:ext>
                </a:extLst>
              </a:tr>
              <a:tr h="1051091">
                <a:tc>
                  <a:txBody>
                    <a:bodyPr/>
                    <a:lstStyle/>
                    <a:p>
                      <a:pPr algn="ctr" fontAlgn="ctr"/>
                      <a:r>
                        <a:rPr lang="fr-FR" sz="2000" b="1" i="0" u="none" strike="noStrike" dirty="0">
                          <a:solidFill>
                            <a:srgbClr val="000000"/>
                          </a:solidFill>
                          <a:effectLst/>
                          <a:latin typeface="Calibri" panose="020F0502020204030204" pitchFamily="34" charset="0"/>
                        </a:rPr>
                        <a:t>NIVEAUX DE DIFFICULTE</a:t>
                      </a:r>
                    </a:p>
                  </a:txBody>
                  <a:tcPr marL="9525" marR="9525" marT="9525" marB="0" anchor="ctr">
                    <a:solidFill>
                      <a:schemeClr val="tx2">
                        <a:lumMod val="20000"/>
                        <a:lumOff val="80000"/>
                      </a:schemeClr>
                    </a:solidFill>
                  </a:tcPr>
                </a:tc>
                <a:tc>
                  <a:txBody>
                    <a:bodyPr/>
                    <a:lstStyle/>
                    <a:p>
                      <a:pPr algn="ctr" fontAlgn="ctr"/>
                      <a:r>
                        <a:rPr lang="fr-FR" sz="1800" b="0" i="0" u="none" strike="noStrike" dirty="0">
                          <a:solidFill>
                            <a:srgbClr val="FFFF00"/>
                          </a:solidFill>
                          <a:effectLst/>
                          <a:latin typeface="Calibri" panose="020F0502020204030204" pitchFamily="34" charset="0"/>
                        </a:rPr>
                        <a:t>Vert  / Bleu</a:t>
                      </a:r>
                    </a:p>
                  </a:txBody>
                  <a:tcPr marL="9525" marR="9525" marT="9525" marB="0" anchor="ctr">
                    <a:gradFill>
                      <a:gsLst>
                        <a:gs pos="23000">
                          <a:srgbClr val="0070C0"/>
                        </a:gs>
                        <a:gs pos="96000">
                          <a:srgbClr val="00B050"/>
                        </a:gs>
                        <a:gs pos="56000">
                          <a:schemeClr val="accent1">
                            <a:lumMod val="45000"/>
                            <a:lumOff val="55000"/>
                          </a:schemeClr>
                        </a:gs>
                        <a:gs pos="57000">
                          <a:schemeClr val="accent1">
                            <a:lumMod val="45000"/>
                            <a:lumOff val="55000"/>
                          </a:schemeClr>
                        </a:gs>
                        <a:gs pos="57000">
                          <a:schemeClr val="accent3">
                            <a:lumMod val="50000"/>
                          </a:schemeClr>
                        </a:gs>
                      </a:gsLst>
                      <a:lin ang="5400000" scaled="1"/>
                    </a:gradFill>
                  </a:tcPr>
                </a:tc>
                <a:tc>
                  <a:txBody>
                    <a:bodyPr/>
                    <a:lstStyle/>
                    <a:p>
                      <a:pPr algn="ctr" fontAlgn="ctr"/>
                      <a:r>
                        <a:rPr lang="fr-FR" sz="1800" b="0" i="0" u="none" strike="noStrike" dirty="0">
                          <a:solidFill>
                            <a:srgbClr val="FFFF00"/>
                          </a:solidFill>
                          <a:effectLst/>
                          <a:latin typeface="Calibri" panose="020F0502020204030204" pitchFamily="34" charset="0"/>
                        </a:rPr>
                        <a:t>Vert / Bleu / Rouge /Noir</a:t>
                      </a:r>
                    </a:p>
                  </a:txBody>
                  <a:tcPr marL="9525" marR="9525" marT="9525" marB="0" anchor="ctr">
                    <a:gradFill>
                      <a:gsLst>
                        <a:gs pos="95000">
                          <a:srgbClr val="FF0000"/>
                        </a:gs>
                        <a:gs pos="23000">
                          <a:schemeClr val="tx1"/>
                        </a:gs>
                        <a:gs pos="96000">
                          <a:srgbClr val="00B050"/>
                        </a:gs>
                        <a:gs pos="56000">
                          <a:schemeClr val="accent1">
                            <a:lumMod val="45000"/>
                            <a:lumOff val="55000"/>
                          </a:schemeClr>
                        </a:gs>
                        <a:gs pos="57000">
                          <a:schemeClr val="accent1">
                            <a:lumMod val="45000"/>
                            <a:lumOff val="55000"/>
                          </a:schemeClr>
                        </a:gs>
                        <a:gs pos="57000">
                          <a:schemeClr val="accent3">
                            <a:lumMod val="50000"/>
                          </a:schemeClr>
                        </a:gs>
                      </a:gsLst>
                      <a:lin ang="5400000" scaled="1"/>
                    </a:gradFill>
                  </a:tcPr>
                </a:tc>
                <a:tc>
                  <a:txBody>
                    <a:bodyPr/>
                    <a:lstStyle/>
                    <a:p>
                      <a:pPr algn="ctr" fontAlgn="ctr"/>
                      <a:r>
                        <a:rPr lang="fr-FR" sz="1800" b="0" i="0" u="none" strike="noStrike" dirty="0">
                          <a:solidFill>
                            <a:srgbClr val="FFFF00"/>
                          </a:solidFill>
                          <a:effectLst/>
                          <a:latin typeface="Calibri" panose="020F0502020204030204" pitchFamily="34" charset="0"/>
                        </a:rPr>
                        <a:t>Vert / Bleu / Rouge /Noir &amp; Cyclosportive</a:t>
                      </a:r>
                    </a:p>
                  </a:txBody>
                  <a:tcPr marL="9525" marR="9525" marT="9525" marB="0" anchor="ctr">
                    <a:gradFill>
                      <a:gsLst>
                        <a:gs pos="95000">
                          <a:srgbClr val="FF0000"/>
                        </a:gs>
                        <a:gs pos="23000">
                          <a:schemeClr val="tx1"/>
                        </a:gs>
                        <a:gs pos="96000">
                          <a:srgbClr val="00B050"/>
                        </a:gs>
                        <a:gs pos="56000">
                          <a:schemeClr val="accent1">
                            <a:lumMod val="45000"/>
                            <a:lumOff val="55000"/>
                          </a:schemeClr>
                        </a:gs>
                        <a:gs pos="57000">
                          <a:schemeClr val="accent1">
                            <a:lumMod val="45000"/>
                            <a:lumOff val="55000"/>
                          </a:schemeClr>
                        </a:gs>
                        <a:gs pos="57000">
                          <a:schemeClr val="accent3">
                            <a:lumMod val="50000"/>
                          </a:schemeClr>
                        </a:gs>
                      </a:gsLst>
                      <a:lin ang="5400000" scaled="1"/>
                    </a:gradFill>
                  </a:tcPr>
                </a:tc>
                <a:extLst>
                  <a:ext uri="{0D108BD9-81ED-4DB2-BD59-A6C34878D82A}">
                    <a16:rowId xmlns:a16="http://schemas.microsoft.com/office/drawing/2014/main" val="1242051163"/>
                  </a:ext>
                </a:extLst>
              </a:tr>
            </a:tbl>
          </a:graphicData>
        </a:graphic>
      </p:graphicFrame>
      <p:sp>
        <p:nvSpPr>
          <p:cNvPr id="15" name="ZoneTexte 14">
            <a:extLst>
              <a:ext uri="{FF2B5EF4-FFF2-40B4-BE49-F238E27FC236}">
                <a16:creationId xmlns:a16="http://schemas.microsoft.com/office/drawing/2014/main" id="{CA728AB2-F68D-4F25-8E25-5CB4F5C05AC2}"/>
              </a:ext>
            </a:extLst>
          </p:cNvPr>
          <p:cNvSpPr txBox="1"/>
          <p:nvPr/>
        </p:nvSpPr>
        <p:spPr>
          <a:xfrm>
            <a:off x="1829720" y="2177946"/>
            <a:ext cx="6126656" cy="707886"/>
          </a:xfrm>
          <a:prstGeom prst="rect">
            <a:avLst/>
          </a:prstGeom>
          <a:solidFill>
            <a:schemeClr val="bg1"/>
          </a:solidFill>
        </p:spPr>
        <p:txBody>
          <a:bodyPr wrap="square" rtlCol="0" anchor="ctr">
            <a:spAutoFit/>
          </a:bodyPr>
          <a:lstStyle/>
          <a:p>
            <a:pPr algn="ctr"/>
            <a:r>
              <a:rPr lang="fr-FR" sz="4000" dirty="0">
                <a:solidFill>
                  <a:srgbClr val="C00000"/>
                </a:solidFill>
              </a:rPr>
              <a:t>FORMULES</a:t>
            </a:r>
            <a:r>
              <a:rPr lang="fr-FR" sz="4000" dirty="0"/>
              <a:t> </a:t>
            </a:r>
            <a:r>
              <a:rPr lang="fr-FR" sz="4000" dirty="0">
                <a:solidFill>
                  <a:srgbClr val="C00000"/>
                </a:solidFill>
              </a:rPr>
              <a:t>DE LICENCES</a:t>
            </a:r>
          </a:p>
        </p:txBody>
      </p:sp>
      <p:pic>
        <p:nvPicPr>
          <p:cNvPr id="9" name="Image 8">
            <a:extLst>
              <a:ext uri="{FF2B5EF4-FFF2-40B4-BE49-F238E27FC236}">
                <a16:creationId xmlns:a16="http://schemas.microsoft.com/office/drawing/2014/main" id="{6030B4F4-78C6-4AF1-A6A7-2B7030ECFBD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69734" y="64955"/>
            <a:ext cx="1829720" cy="972659"/>
          </a:xfrm>
          <a:prstGeom prst="rect">
            <a:avLst/>
          </a:prstGeom>
        </p:spPr>
      </p:pic>
    </p:spTree>
    <p:extLst>
      <p:ext uri="{BB962C8B-B14F-4D97-AF65-F5344CB8AC3E}">
        <p14:creationId xmlns:p14="http://schemas.microsoft.com/office/powerpoint/2010/main" val="35258573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130425"/>
            <a:ext cx="9036496" cy="4697149"/>
          </a:xfrm>
          <a:prstGeom prst="rect">
            <a:avLst/>
          </a:prstGeom>
        </p:spPr>
      </p:pic>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8012" y="694354"/>
            <a:ext cx="2847975" cy="1514475"/>
          </a:xfrm>
          <a:prstGeom prst="rect">
            <a:avLst/>
          </a:prstGeom>
        </p:spPr>
      </p:pic>
      <p:pic>
        <p:nvPicPr>
          <p:cNvPr id="1026" name="Picture 2" descr="logo_quadri_ss_filet-basse.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568" y="487523"/>
            <a:ext cx="2627784" cy="172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8" name="Objet 7"/>
          <p:cNvGraphicFramePr>
            <a:graphicFrameLocks noChangeAspect="1"/>
          </p:cNvGraphicFramePr>
          <p:nvPr>
            <p:extLst/>
          </p:nvPr>
        </p:nvGraphicFramePr>
        <p:xfrm>
          <a:off x="3275856" y="106819"/>
          <a:ext cx="1008112" cy="900113"/>
        </p:xfrm>
        <a:graphic>
          <a:graphicData uri="http://schemas.openxmlformats.org/presentationml/2006/ole">
            <mc:AlternateContent xmlns:mc="http://schemas.openxmlformats.org/markup-compatibility/2006">
              <mc:Choice xmlns:v="urn:schemas-microsoft-com:vml" Requires="v">
                <p:oleObj spid="_x0000_s56385" name="Picture" r:id="rId7" imgW="670560" imgH="1028700" progId="Word.Picture.8">
                  <p:embed/>
                </p:oleObj>
              </mc:Choice>
              <mc:Fallback>
                <p:oleObj name="Picture" r:id="rId7" imgW="670560" imgH="1028700" progId="Word.Picture.8">
                  <p:embed/>
                  <p:pic>
                    <p:nvPicPr>
                      <p:cNvPr id="8" name="Obje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5856" y="106819"/>
                        <a:ext cx="1008112" cy="900113"/>
                      </a:xfrm>
                      <a:prstGeom prst="rect">
                        <a:avLst/>
                      </a:prstGeom>
                      <a:noFill/>
                    </p:spPr>
                  </p:pic>
                </p:oleObj>
              </mc:Fallback>
            </mc:AlternateContent>
          </a:graphicData>
        </a:graphic>
      </p:graphicFrame>
      <p:pic>
        <p:nvPicPr>
          <p:cNvPr id="11" name="Imag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14280" y="1191320"/>
            <a:ext cx="1829720" cy="844486"/>
          </a:xfrm>
          <a:prstGeom prst="rect">
            <a:avLst/>
          </a:prstGeom>
        </p:spPr>
      </p:pic>
      <p:graphicFrame>
        <p:nvGraphicFramePr>
          <p:cNvPr id="13" name="Tableau 12">
            <a:extLst>
              <a:ext uri="{FF2B5EF4-FFF2-40B4-BE49-F238E27FC236}">
                <a16:creationId xmlns:a16="http://schemas.microsoft.com/office/drawing/2014/main" id="{1CC41C38-F2ED-4AB3-BF06-1E46938C4CD6}"/>
              </a:ext>
            </a:extLst>
          </p:cNvPr>
          <p:cNvGraphicFramePr>
            <a:graphicFrameLocks noGrp="1"/>
          </p:cNvGraphicFramePr>
          <p:nvPr>
            <p:extLst>
              <p:ext uri="{D42A27DB-BD31-4B8C-83A1-F6EECF244321}">
                <p14:modId xmlns:p14="http://schemas.microsoft.com/office/powerpoint/2010/main" val="2323877892"/>
              </p:ext>
            </p:extLst>
          </p:nvPr>
        </p:nvGraphicFramePr>
        <p:xfrm>
          <a:off x="287523" y="2597699"/>
          <a:ext cx="8568952" cy="4310411"/>
        </p:xfrm>
        <a:graphic>
          <a:graphicData uri="http://schemas.openxmlformats.org/drawingml/2006/table">
            <a:tbl>
              <a:tblPr firstRow="1" firstCol="1" bandRow="1" bandCol="1">
                <a:tableStyleId>{5C22544A-7EE6-4342-B048-85BDC9FD1C3A}</a:tableStyleId>
              </a:tblPr>
              <a:tblGrid>
                <a:gridCol w="2142238">
                  <a:extLst>
                    <a:ext uri="{9D8B030D-6E8A-4147-A177-3AD203B41FA5}">
                      <a16:colId xmlns:a16="http://schemas.microsoft.com/office/drawing/2014/main" val="3454364650"/>
                    </a:ext>
                  </a:extLst>
                </a:gridCol>
                <a:gridCol w="2142238">
                  <a:extLst>
                    <a:ext uri="{9D8B030D-6E8A-4147-A177-3AD203B41FA5}">
                      <a16:colId xmlns:a16="http://schemas.microsoft.com/office/drawing/2014/main" val="3855213910"/>
                    </a:ext>
                  </a:extLst>
                </a:gridCol>
                <a:gridCol w="2141984">
                  <a:extLst>
                    <a:ext uri="{9D8B030D-6E8A-4147-A177-3AD203B41FA5}">
                      <a16:colId xmlns:a16="http://schemas.microsoft.com/office/drawing/2014/main" val="3711751070"/>
                    </a:ext>
                  </a:extLst>
                </a:gridCol>
                <a:gridCol w="2142492">
                  <a:extLst>
                    <a:ext uri="{9D8B030D-6E8A-4147-A177-3AD203B41FA5}">
                      <a16:colId xmlns:a16="http://schemas.microsoft.com/office/drawing/2014/main" val="3443610668"/>
                    </a:ext>
                  </a:extLst>
                </a:gridCol>
              </a:tblGrid>
              <a:tr h="870283">
                <a:tc>
                  <a:txBody>
                    <a:bodyPr/>
                    <a:lstStyle/>
                    <a:p>
                      <a:endParaRPr lang="fr-FR" dirty="0"/>
                    </a:p>
                  </a:txBody>
                  <a:tcPr>
                    <a:solidFill>
                      <a:schemeClr val="bg1"/>
                    </a:solidFill>
                  </a:tcPr>
                </a:tc>
                <a:tc>
                  <a:txBody>
                    <a:bodyPr/>
                    <a:lstStyle/>
                    <a:p>
                      <a:pPr algn="ctr" fontAlgn="ctr"/>
                      <a:r>
                        <a:rPr lang="fr-FR" sz="2000" u="none" strike="noStrike" dirty="0">
                          <a:effectLst/>
                        </a:rPr>
                        <a:t>VELO BALADE</a:t>
                      </a:r>
                      <a:endParaRPr lang="fr-FR" sz="2000" b="0" i="0" u="none" strike="noStrike" dirty="0">
                        <a:solidFill>
                          <a:srgbClr val="FFFF00"/>
                        </a:solidFill>
                        <a:effectLst/>
                        <a:latin typeface="Calibri" panose="020F0502020204030204" pitchFamily="34" charset="0"/>
                      </a:endParaRPr>
                    </a:p>
                  </a:txBody>
                  <a:tcPr marL="9525" marR="9525" marT="9525" marB="0" anchor="ctr">
                    <a:solidFill>
                      <a:srgbClr val="00B050"/>
                    </a:solidFill>
                  </a:tcPr>
                </a:tc>
                <a:tc>
                  <a:txBody>
                    <a:bodyPr/>
                    <a:lstStyle/>
                    <a:p>
                      <a:pPr algn="ctr" fontAlgn="ctr"/>
                      <a:r>
                        <a:rPr lang="fr-FR" sz="2000" u="none" strike="noStrike" dirty="0">
                          <a:effectLst/>
                        </a:rPr>
                        <a:t>VELO RANDO</a:t>
                      </a:r>
                      <a:endParaRPr lang="fr-FR" sz="2000" b="0" i="0" u="none" strike="noStrike" dirty="0">
                        <a:solidFill>
                          <a:srgbClr val="FFFF00"/>
                        </a:solidFill>
                        <a:effectLst/>
                        <a:latin typeface="Calibri" panose="020F0502020204030204" pitchFamily="34" charset="0"/>
                      </a:endParaRPr>
                    </a:p>
                  </a:txBody>
                  <a:tcPr marL="9525" marR="9525" marT="9525" marB="0" anchor="ctr">
                    <a:solidFill>
                      <a:schemeClr val="tx2">
                        <a:lumMod val="60000"/>
                        <a:lumOff val="40000"/>
                      </a:schemeClr>
                    </a:solidFill>
                  </a:tcPr>
                </a:tc>
                <a:tc>
                  <a:txBody>
                    <a:bodyPr/>
                    <a:lstStyle/>
                    <a:p>
                      <a:pPr algn="ctr" fontAlgn="ctr"/>
                      <a:r>
                        <a:rPr lang="fr-FR" sz="2000" u="none" strike="noStrike" dirty="0">
                          <a:effectLst/>
                        </a:rPr>
                        <a:t>VELO SPORT</a:t>
                      </a:r>
                      <a:endParaRPr lang="fr-FR" sz="2000" b="0" i="0" u="none" strike="noStrike" dirty="0">
                        <a:solidFill>
                          <a:srgbClr val="FFFF00"/>
                        </a:solidFill>
                        <a:effectLst/>
                        <a:latin typeface="Calibri" panose="020F0502020204030204" pitchFamily="34" charset="0"/>
                      </a:endParaRPr>
                    </a:p>
                  </a:txBody>
                  <a:tcPr marL="9525" marR="9525" marT="9525" marB="0" anchor="ctr">
                    <a:solidFill>
                      <a:srgbClr val="FF0000"/>
                    </a:solidFill>
                  </a:tcPr>
                </a:tc>
                <a:extLst>
                  <a:ext uri="{0D108BD9-81ED-4DB2-BD59-A6C34878D82A}">
                    <a16:rowId xmlns:a16="http://schemas.microsoft.com/office/drawing/2014/main" val="2606758064"/>
                  </a:ext>
                </a:extLst>
              </a:tr>
              <a:tr h="1010632">
                <a:tc>
                  <a:txBody>
                    <a:bodyPr/>
                    <a:lstStyle/>
                    <a:p>
                      <a:pPr algn="ctr" fontAlgn="ctr"/>
                      <a:r>
                        <a:rPr lang="fr-FR" sz="2000" b="1" i="0" u="none" strike="noStrike" dirty="0">
                          <a:solidFill>
                            <a:srgbClr val="000000"/>
                          </a:solidFill>
                          <a:effectLst/>
                          <a:latin typeface="Calibri" panose="020F0502020204030204" pitchFamily="34" charset="0"/>
                        </a:rPr>
                        <a:t>CMNCI</a:t>
                      </a:r>
                    </a:p>
                  </a:txBody>
                  <a:tcPr marL="9525" marR="9525" marT="9525" marB="0" anchor="ctr">
                    <a:solidFill>
                      <a:schemeClr val="tx2">
                        <a:lumMod val="20000"/>
                        <a:lumOff val="80000"/>
                      </a:schemeClr>
                    </a:solidFill>
                  </a:tcPr>
                </a:tc>
                <a:tc>
                  <a:txBody>
                    <a:bodyPr/>
                    <a:lstStyle/>
                    <a:p>
                      <a:pPr algn="ctr"/>
                      <a:endParaRPr lang="fr-FR" dirty="0"/>
                    </a:p>
                  </a:txBody>
                  <a:tcPr anchor="ctr"/>
                </a:tc>
                <a:tc>
                  <a:txBody>
                    <a:bodyPr/>
                    <a:lstStyle/>
                    <a:p>
                      <a:pPr algn="ctr" fontAlgn="ctr"/>
                      <a:r>
                        <a:rPr lang="fr-FR" sz="2800" b="0" i="0" u="none" strike="noStrike" dirty="0">
                          <a:solidFill>
                            <a:srgbClr val="000000"/>
                          </a:solidFill>
                          <a:effectLst/>
                          <a:latin typeface="Calibri" panose="020F0502020204030204" pitchFamily="34" charset="0"/>
                        </a:rPr>
                        <a:t>OBLIGATOIRE</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b="0" i="0" u="none" strike="noStrike" dirty="0">
                        <a:solidFill>
                          <a:srgbClr val="000000"/>
                        </a:solidFill>
                        <a:effectLst/>
                        <a:latin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0" i="0" u="none" strike="noStrike" dirty="0">
                          <a:solidFill>
                            <a:srgbClr val="000000"/>
                          </a:solidFill>
                          <a:effectLst/>
                          <a:latin typeface="Calibri" panose="020F0502020204030204" pitchFamily="34" charset="0"/>
                        </a:rPr>
                        <a:t>OBLIGATOIRE</a:t>
                      </a:r>
                    </a:p>
                    <a:p>
                      <a:pPr algn="ctr"/>
                      <a:endParaRPr lang="fr-FR" dirty="0"/>
                    </a:p>
                  </a:txBody>
                  <a:tcPr anchor="ctr"/>
                </a:tc>
                <a:extLst>
                  <a:ext uri="{0D108BD9-81ED-4DB2-BD59-A6C34878D82A}">
                    <a16:rowId xmlns:a16="http://schemas.microsoft.com/office/drawing/2014/main" val="604392287"/>
                  </a:ext>
                </a:extLst>
              </a:tr>
              <a:tr h="870283">
                <a:tc>
                  <a:txBody>
                    <a:bodyPr/>
                    <a:lstStyle/>
                    <a:p>
                      <a:pPr algn="ctr" fontAlgn="ctr"/>
                      <a:r>
                        <a:rPr lang="fr-FR" sz="2000" b="1" i="0" u="none" strike="noStrike" dirty="0">
                          <a:solidFill>
                            <a:srgbClr val="000000"/>
                          </a:solidFill>
                          <a:effectLst/>
                          <a:latin typeface="Calibri" panose="020F0502020204030204" pitchFamily="34" charset="0"/>
                        </a:rPr>
                        <a:t>Fréquence</a:t>
                      </a:r>
                    </a:p>
                  </a:txBody>
                  <a:tcPr marL="9525" marR="9525" marT="9525" marB="0" anchor="ctr">
                    <a:solidFill>
                      <a:schemeClr val="bg1">
                        <a:lumMod val="95000"/>
                      </a:schemeClr>
                    </a:solidFill>
                  </a:tcPr>
                </a:tc>
                <a:tc>
                  <a:txBody>
                    <a:bodyPr/>
                    <a:lstStyle/>
                    <a:p>
                      <a:pPr algn="ctr" fontAlgn="ctr"/>
                      <a:endParaRPr lang="fr-FR" sz="1800" b="0" i="0" u="none" strike="noStrike" dirty="0">
                        <a:solidFill>
                          <a:srgbClr val="C00000"/>
                        </a:solidFill>
                        <a:effectLst/>
                        <a:latin typeface="Calibri" panose="020F0502020204030204" pitchFamily="34" charset="0"/>
                      </a:endParaRPr>
                    </a:p>
                  </a:txBody>
                  <a:tcPr marL="9525" marR="9525" marT="9525" marB="0" anchor="ctr">
                    <a:solidFill>
                      <a:schemeClr val="bg2"/>
                    </a:solidFill>
                  </a:tcPr>
                </a:tc>
                <a:tc>
                  <a:txBody>
                    <a:bodyPr/>
                    <a:lstStyle/>
                    <a:p>
                      <a:pPr algn="ctr" fontAlgn="ctr"/>
                      <a:r>
                        <a:rPr lang="fr-FR" sz="2800" b="0" i="0" u="none" strike="noStrike" dirty="0">
                          <a:solidFill>
                            <a:srgbClr val="C00000"/>
                          </a:solidFill>
                          <a:effectLst/>
                          <a:latin typeface="Calibri" panose="020F0502020204030204" pitchFamily="34" charset="0"/>
                        </a:rPr>
                        <a:t>Tous les 5 Ans</a:t>
                      </a:r>
                    </a:p>
                  </a:txBody>
                  <a:tcPr marL="9525" marR="9525" marT="9525" marB="0" anchor="ctr"/>
                </a:tc>
                <a:tc>
                  <a:txBody>
                    <a:bodyPr/>
                    <a:lstStyle/>
                    <a:p>
                      <a:pPr algn="ctr" fontAlgn="ctr"/>
                      <a:r>
                        <a:rPr lang="fr-FR" sz="2800" b="0" i="0" u="none" strike="noStrike" dirty="0">
                          <a:solidFill>
                            <a:srgbClr val="C00000"/>
                          </a:solidFill>
                          <a:effectLst/>
                          <a:latin typeface="Calibri" panose="020F0502020204030204" pitchFamily="34" charset="0"/>
                        </a:rPr>
                        <a:t>Tous les Ans</a:t>
                      </a:r>
                    </a:p>
                  </a:txBody>
                  <a:tcPr marL="9525" marR="9525" marT="9525" marB="0" anchor="ctr">
                    <a:solidFill>
                      <a:schemeClr val="bg1">
                        <a:lumMod val="95000"/>
                      </a:schemeClr>
                    </a:solidFill>
                  </a:tcPr>
                </a:tc>
                <a:extLst>
                  <a:ext uri="{0D108BD9-81ED-4DB2-BD59-A6C34878D82A}">
                    <a16:rowId xmlns:a16="http://schemas.microsoft.com/office/drawing/2014/main" val="3732297740"/>
                  </a:ext>
                </a:extLst>
              </a:tr>
              <a:tr h="1423909">
                <a:tc>
                  <a:txBody>
                    <a:bodyPr/>
                    <a:lstStyle/>
                    <a:p>
                      <a:pPr algn="ctr" fontAlgn="ctr"/>
                      <a:r>
                        <a:rPr lang="fr-FR" sz="2000" b="1" i="0" u="none" strike="noStrike" dirty="0">
                          <a:solidFill>
                            <a:srgbClr val="000000"/>
                          </a:solidFill>
                          <a:effectLst/>
                          <a:latin typeface="Calibri" panose="020F0502020204030204" pitchFamily="34" charset="0"/>
                        </a:rPr>
                        <a:t>Date du CMNCI</a:t>
                      </a:r>
                    </a:p>
                  </a:txBody>
                  <a:tcPr marL="9525" marR="9525" marT="9525" marB="0" anchor="ctr">
                    <a:solidFill>
                      <a:schemeClr val="tx2">
                        <a:lumMod val="20000"/>
                        <a:lumOff val="80000"/>
                      </a:schemeClr>
                    </a:solidFill>
                  </a:tcPr>
                </a:tc>
                <a:tc>
                  <a:txBody>
                    <a:bodyPr/>
                    <a:lstStyle/>
                    <a:p>
                      <a:pPr algn="ctr" fontAlgn="ctr"/>
                      <a:endParaRPr lang="fr-FR" sz="1800" b="0" i="0" u="none" strike="noStrike" dirty="0">
                        <a:solidFill>
                          <a:srgbClr val="FFFF00"/>
                        </a:solidFill>
                        <a:effectLst/>
                        <a:latin typeface="Calibri" panose="020F0502020204030204" pitchFamily="34" charset="0"/>
                      </a:endParaRPr>
                    </a:p>
                  </a:txBody>
                  <a:tcPr marL="9525" marR="9525" marT="9525" marB="0" anchor="ctr">
                    <a:solidFill>
                      <a:schemeClr val="tx2">
                        <a:lumMod val="20000"/>
                        <a:lumOff val="80000"/>
                      </a:schemeClr>
                    </a:solidFill>
                  </a:tcPr>
                </a:tc>
                <a:tc>
                  <a:txBody>
                    <a:bodyPr/>
                    <a:lstStyle/>
                    <a:p>
                      <a:pPr algn="ctr" fontAlgn="ctr"/>
                      <a:r>
                        <a:rPr lang="fr-FR" sz="2000" b="0" i="0" u="none" strike="noStrike" dirty="0">
                          <a:solidFill>
                            <a:schemeClr val="tx1"/>
                          </a:solidFill>
                          <a:effectLst/>
                          <a:latin typeface="Calibri" panose="020F0502020204030204" pitchFamily="34" charset="0"/>
                        </a:rPr>
                        <a:t>- DE 12 MOIS A LA SAISIE DE LA LICENCE</a:t>
                      </a:r>
                    </a:p>
                  </a:txBody>
                  <a:tcPr marL="9525" marR="9525" marT="9525" marB="0" anchor="ctr">
                    <a:solidFill>
                      <a:schemeClr val="tx2">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fr-FR" sz="2000" b="0" i="0" u="none" strike="noStrike" dirty="0">
                        <a:solidFill>
                          <a:srgbClr val="002060"/>
                        </a:solidFill>
                        <a:effectLst/>
                        <a:latin typeface="Calibri" panose="020F0502020204030204" pitchFamily="34"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fr-FR" sz="2000" b="0" i="0" u="none" strike="noStrike" dirty="0">
                          <a:solidFill>
                            <a:schemeClr val="tx1"/>
                          </a:solidFill>
                          <a:effectLst/>
                          <a:latin typeface="Calibri" panose="020F0502020204030204" pitchFamily="34" charset="0"/>
                        </a:rPr>
                        <a:t>- DE 12 MOIS A LA SAISIE DE LA LICENCE</a:t>
                      </a:r>
                    </a:p>
                    <a:p>
                      <a:pPr algn="ctr" fontAlgn="ctr"/>
                      <a:endParaRPr lang="fr-FR" sz="1800" b="0" i="0" u="none" strike="noStrike" dirty="0">
                        <a:solidFill>
                          <a:srgbClr val="FFFF00"/>
                        </a:solidFill>
                        <a:effectLst/>
                        <a:latin typeface="Calibri" panose="020F0502020204030204" pitchFamily="34" charset="0"/>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1242051163"/>
                  </a:ext>
                </a:extLst>
              </a:tr>
            </a:tbl>
          </a:graphicData>
        </a:graphic>
      </p:graphicFrame>
      <p:sp>
        <p:nvSpPr>
          <p:cNvPr id="15" name="ZoneTexte 14">
            <a:extLst>
              <a:ext uri="{FF2B5EF4-FFF2-40B4-BE49-F238E27FC236}">
                <a16:creationId xmlns:a16="http://schemas.microsoft.com/office/drawing/2014/main" id="{CA728AB2-F68D-4F25-8E25-5CB4F5C05AC2}"/>
              </a:ext>
            </a:extLst>
          </p:cNvPr>
          <p:cNvSpPr txBox="1"/>
          <p:nvPr/>
        </p:nvSpPr>
        <p:spPr>
          <a:xfrm>
            <a:off x="287523" y="1884631"/>
            <a:ext cx="8568952" cy="707886"/>
          </a:xfrm>
          <a:prstGeom prst="rect">
            <a:avLst/>
          </a:prstGeom>
          <a:solidFill>
            <a:schemeClr val="bg1"/>
          </a:solidFill>
        </p:spPr>
        <p:txBody>
          <a:bodyPr wrap="square" rtlCol="0" anchor="ctr">
            <a:spAutoFit/>
          </a:bodyPr>
          <a:lstStyle/>
          <a:p>
            <a:pPr algn="ctr"/>
            <a:r>
              <a:rPr lang="fr-FR" sz="4000" dirty="0">
                <a:solidFill>
                  <a:srgbClr val="C00000"/>
                </a:solidFill>
              </a:rPr>
              <a:t>FORMULES</a:t>
            </a:r>
            <a:r>
              <a:rPr lang="fr-FR" sz="4000" dirty="0"/>
              <a:t> </a:t>
            </a:r>
            <a:r>
              <a:rPr lang="fr-FR" sz="4000" dirty="0">
                <a:solidFill>
                  <a:srgbClr val="C00000"/>
                </a:solidFill>
              </a:rPr>
              <a:t>DE LICENCES 2018</a:t>
            </a:r>
          </a:p>
        </p:txBody>
      </p:sp>
      <p:pic>
        <p:nvPicPr>
          <p:cNvPr id="14" name="Image 13">
            <a:extLst>
              <a:ext uri="{FF2B5EF4-FFF2-40B4-BE49-F238E27FC236}">
                <a16:creationId xmlns:a16="http://schemas.microsoft.com/office/drawing/2014/main" id="{FCCBC092-50A7-499A-90FF-39E6F348B10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69734" y="64955"/>
            <a:ext cx="1829720" cy="972659"/>
          </a:xfrm>
          <a:prstGeom prst="rect">
            <a:avLst/>
          </a:prstGeom>
        </p:spPr>
      </p:pic>
    </p:spTree>
    <p:extLst>
      <p:ext uri="{BB962C8B-B14F-4D97-AF65-F5344CB8AC3E}">
        <p14:creationId xmlns:p14="http://schemas.microsoft.com/office/powerpoint/2010/main" val="4688685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130425"/>
            <a:ext cx="9036496" cy="4697149"/>
          </a:xfrm>
          <a:prstGeom prst="rect">
            <a:avLst/>
          </a:prstGeom>
        </p:spPr>
      </p:pic>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8012" y="694354"/>
            <a:ext cx="2847975" cy="1514475"/>
          </a:xfrm>
          <a:prstGeom prst="rect">
            <a:avLst/>
          </a:prstGeom>
        </p:spPr>
      </p:pic>
      <p:pic>
        <p:nvPicPr>
          <p:cNvPr id="1026" name="Picture 2" descr="logo_quadri_ss_filet-basse.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568" y="487523"/>
            <a:ext cx="2627784" cy="172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8" name="Objet 7"/>
          <p:cNvGraphicFramePr>
            <a:graphicFrameLocks noChangeAspect="1"/>
          </p:cNvGraphicFramePr>
          <p:nvPr>
            <p:extLst/>
          </p:nvPr>
        </p:nvGraphicFramePr>
        <p:xfrm>
          <a:off x="3275856" y="106819"/>
          <a:ext cx="1008112" cy="900113"/>
        </p:xfrm>
        <a:graphic>
          <a:graphicData uri="http://schemas.openxmlformats.org/presentationml/2006/ole">
            <mc:AlternateContent xmlns:mc="http://schemas.openxmlformats.org/markup-compatibility/2006">
              <mc:Choice xmlns:v="urn:schemas-microsoft-com:vml" Requires="v">
                <p:oleObj spid="_x0000_s58430" name="Picture" r:id="rId7" imgW="670560" imgH="1028700" progId="Word.Picture.8">
                  <p:embed/>
                </p:oleObj>
              </mc:Choice>
              <mc:Fallback>
                <p:oleObj name="Picture" r:id="rId7" imgW="670560" imgH="1028700" progId="Word.Picture.8">
                  <p:embed/>
                  <p:pic>
                    <p:nvPicPr>
                      <p:cNvPr id="8" name="Obje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5856" y="106819"/>
                        <a:ext cx="1008112" cy="900113"/>
                      </a:xfrm>
                      <a:prstGeom prst="rect">
                        <a:avLst/>
                      </a:prstGeom>
                      <a:noFill/>
                    </p:spPr>
                  </p:pic>
                </p:oleObj>
              </mc:Fallback>
            </mc:AlternateContent>
          </a:graphicData>
        </a:graphic>
      </p:graphicFrame>
      <p:pic>
        <p:nvPicPr>
          <p:cNvPr id="11" name="Imag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14280" y="1191320"/>
            <a:ext cx="1829720" cy="844486"/>
          </a:xfrm>
          <a:prstGeom prst="rect">
            <a:avLst/>
          </a:prstGeom>
        </p:spPr>
      </p:pic>
      <p:graphicFrame>
        <p:nvGraphicFramePr>
          <p:cNvPr id="13" name="Tableau 12">
            <a:extLst>
              <a:ext uri="{FF2B5EF4-FFF2-40B4-BE49-F238E27FC236}">
                <a16:creationId xmlns:a16="http://schemas.microsoft.com/office/drawing/2014/main" id="{1CC41C38-F2ED-4AB3-BF06-1E46938C4CD6}"/>
              </a:ext>
            </a:extLst>
          </p:cNvPr>
          <p:cNvGraphicFramePr>
            <a:graphicFrameLocks noGrp="1"/>
          </p:cNvGraphicFramePr>
          <p:nvPr>
            <p:extLst>
              <p:ext uri="{D42A27DB-BD31-4B8C-83A1-F6EECF244321}">
                <p14:modId xmlns:p14="http://schemas.microsoft.com/office/powerpoint/2010/main" val="1541008829"/>
              </p:ext>
            </p:extLst>
          </p:nvPr>
        </p:nvGraphicFramePr>
        <p:xfrm>
          <a:off x="299464" y="2596827"/>
          <a:ext cx="8568952" cy="4163798"/>
        </p:xfrm>
        <a:graphic>
          <a:graphicData uri="http://schemas.openxmlformats.org/drawingml/2006/table">
            <a:tbl>
              <a:tblPr firstRow="1" firstCol="1" bandRow="1" bandCol="1">
                <a:tableStyleId>{5C22544A-7EE6-4342-B048-85BDC9FD1C3A}</a:tableStyleId>
              </a:tblPr>
              <a:tblGrid>
                <a:gridCol w="2142238">
                  <a:extLst>
                    <a:ext uri="{9D8B030D-6E8A-4147-A177-3AD203B41FA5}">
                      <a16:colId xmlns:a16="http://schemas.microsoft.com/office/drawing/2014/main" val="3454364650"/>
                    </a:ext>
                  </a:extLst>
                </a:gridCol>
                <a:gridCol w="2142238">
                  <a:extLst>
                    <a:ext uri="{9D8B030D-6E8A-4147-A177-3AD203B41FA5}">
                      <a16:colId xmlns:a16="http://schemas.microsoft.com/office/drawing/2014/main" val="3855213910"/>
                    </a:ext>
                  </a:extLst>
                </a:gridCol>
                <a:gridCol w="2141984">
                  <a:extLst>
                    <a:ext uri="{9D8B030D-6E8A-4147-A177-3AD203B41FA5}">
                      <a16:colId xmlns:a16="http://schemas.microsoft.com/office/drawing/2014/main" val="3711751070"/>
                    </a:ext>
                  </a:extLst>
                </a:gridCol>
                <a:gridCol w="2142492">
                  <a:extLst>
                    <a:ext uri="{9D8B030D-6E8A-4147-A177-3AD203B41FA5}">
                      <a16:colId xmlns:a16="http://schemas.microsoft.com/office/drawing/2014/main" val="3443610668"/>
                    </a:ext>
                  </a:extLst>
                </a:gridCol>
              </a:tblGrid>
              <a:tr h="239218">
                <a:tc>
                  <a:txBody>
                    <a:bodyPr/>
                    <a:lstStyle/>
                    <a:p>
                      <a:endParaRPr lang="fr-FR" dirty="0"/>
                    </a:p>
                  </a:txBody>
                  <a:tcPr>
                    <a:solidFill>
                      <a:schemeClr val="bg1"/>
                    </a:solidFill>
                  </a:tcPr>
                </a:tc>
                <a:tc>
                  <a:txBody>
                    <a:bodyPr/>
                    <a:lstStyle/>
                    <a:p>
                      <a:pPr algn="ctr" fontAlgn="ctr"/>
                      <a:r>
                        <a:rPr lang="fr-FR" sz="2000" u="none" strike="noStrike" dirty="0">
                          <a:effectLst/>
                        </a:rPr>
                        <a:t>VELO BALADE</a:t>
                      </a:r>
                      <a:endParaRPr lang="fr-FR" sz="2000" b="0" i="0" u="none" strike="noStrike" dirty="0">
                        <a:solidFill>
                          <a:srgbClr val="FFFF00"/>
                        </a:solidFill>
                        <a:effectLst/>
                        <a:latin typeface="Calibri" panose="020F0502020204030204" pitchFamily="34" charset="0"/>
                      </a:endParaRPr>
                    </a:p>
                  </a:txBody>
                  <a:tcPr marL="9525" marR="9525" marT="9525" marB="0" anchor="ctr">
                    <a:solidFill>
                      <a:srgbClr val="00B050"/>
                    </a:solidFill>
                  </a:tcPr>
                </a:tc>
                <a:tc>
                  <a:txBody>
                    <a:bodyPr/>
                    <a:lstStyle/>
                    <a:p>
                      <a:pPr algn="ctr" fontAlgn="ctr"/>
                      <a:r>
                        <a:rPr lang="fr-FR" sz="2000" u="none" strike="noStrike" dirty="0">
                          <a:effectLst/>
                        </a:rPr>
                        <a:t>VELO RANDO</a:t>
                      </a:r>
                      <a:endParaRPr lang="fr-FR" sz="2000" b="0" i="0" u="none" strike="noStrike" dirty="0">
                        <a:solidFill>
                          <a:srgbClr val="FFFF00"/>
                        </a:solidFill>
                        <a:effectLst/>
                        <a:latin typeface="Calibri" panose="020F0502020204030204" pitchFamily="34" charset="0"/>
                      </a:endParaRPr>
                    </a:p>
                  </a:txBody>
                  <a:tcPr marL="9525" marR="9525" marT="9525" marB="0" anchor="ctr">
                    <a:solidFill>
                      <a:schemeClr val="tx2">
                        <a:lumMod val="60000"/>
                        <a:lumOff val="40000"/>
                      </a:schemeClr>
                    </a:solidFill>
                  </a:tcPr>
                </a:tc>
                <a:tc>
                  <a:txBody>
                    <a:bodyPr/>
                    <a:lstStyle/>
                    <a:p>
                      <a:pPr algn="ctr" fontAlgn="ctr"/>
                      <a:r>
                        <a:rPr lang="fr-FR" sz="2000" u="none" strike="noStrike" dirty="0">
                          <a:effectLst/>
                        </a:rPr>
                        <a:t>VELO SPORT</a:t>
                      </a:r>
                      <a:endParaRPr lang="fr-FR" sz="2000" b="0" i="0" u="none" strike="noStrike" dirty="0">
                        <a:solidFill>
                          <a:srgbClr val="FFFF00"/>
                        </a:solidFill>
                        <a:effectLst/>
                        <a:latin typeface="Calibri" panose="020F0502020204030204" pitchFamily="34" charset="0"/>
                      </a:endParaRPr>
                    </a:p>
                  </a:txBody>
                  <a:tcPr marL="9525" marR="9525" marT="9525" marB="0" anchor="ctr">
                    <a:solidFill>
                      <a:srgbClr val="FF0000"/>
                    </a:solidFill>
                  </a:tcPr>
                </a:tc>
                <a:extLst>
                  <a:ext uri="{0D108BD9-81ED-4DB2-BD59-A6C34878D82A}">
                    <a16:rowId xmlns:a16="http://schemas.microsoft.com/office/drawing/2014/main" val="2606758064"/>
                  </a:ext>
                </a:extLst>
              </a:tr>
              <a:tr h="1288444">
                <a:tc>
                  <a:txBody>
                    <a:bodyPr/>
                    <a:lstStyle/>
                    <a:p>
                      <a:pPr algn="ctr" fontAlgn="ctr"/>
                      <a:r>
                        <a:rPr lang="fr-FR" sz="2000" b="1" i="0" u="none" strike="noStrike" dirty="0">
                          <a:solidFill>
                            <a:srgbClr val="000000"/>
                          </a:solidFill>
                          <a:effectLst/>
                          <a:latin typeface="Calibri" panose="020F0502020204030204" pitchFamily="34" charset="0"/>
                        </a:rPr>
                        <a:t>LIBELLE DU CMNCI</a:t>
                      </a:r>
                    </a:p>
                  </a:txBody>
                  <a:tcPr marL="9525" marR="9525" marT="9525" marB="0" anchor="ctr">
                    <a:solidFill>
                      <a:schemeClr val="tx2">
                        <a:lumMod val="20000"/>
                        <a:lumOff val="80000"/>
                      </a:schemeClr>
                    </a:solidFill>
                  </a:tcPr>
                </a:tc>
                <a:tc>
                  <a:txBody>
                    <a:bodyPr/>
                    <a:lstStyle/>
                    <a:p>
                      <a:pPr algn="ctr"/>
                      <a:endParaRPr lang="fr-FR" dirty="0"/>
                    </a:p>
                  </a:txBody>
                  <a:tcPr anchor="ctr"/>
                </a:tc>
                <a:tc>
                  <a:txBody>
                    <a:bodyPr/>
                    <a:lstStyle/>
                    <a:p>
                      <a:pPr algn="ctr" fontAlgn="ctr"/>
                      <a:r>
                        <a:rPr lang="fr-FR" sz="2400" b="1" i="0" u="none" strike="noStrike" dirty="0">
                          <a:solidFill>
                            <a:srgbClr val="C00000"/>
                          </a:solidFill>
                          <a:effectLst/>
                          <a:latin typeface="Calibri" panose="020F0502020204030204" pitchFamily="34" charset="0"/>
                        </a:rPr>
                        <a:t>Cyclotourisme - Sport - Activité Physique et Sportive</a:t>
                      </a:r>
                    </a:p>
                  </a:txBody>
                  <a:tcPr marL="9525" marR="9525" marT="9525" marB="0" anchor="ctr"/>
                </a:tc>
                <a:tc>
                  <a:txBody>
                    <a:bodyPr/>
                    <a:lstStyle/>
                    <a:p>
                      <a:pPr algn="ctr"/>
                      <a:r>
                        <a:rPr lang="fr-FR" sz="2400" b="1" dirty="0"/>
                        <a:t>Cyclisme ou Triathlon en compétition</a:t>
                      </a:r>
                    </a:p>
                  </a:txBody>
                  <a:tcPr anchor="ctr"/>
                </a:tc>
                <a:extLst>
                  <a:ext uri="{0D108BD9-81ED-4DB2-BD59-A6C34878D82A}">
                    <a16:rowId xmlns:a16="http://schemas.microsoft.com/office/drawing/2014/main" val="604392287"/>
                  </a:ext>
                </a:extLst>
              </a:tr>
              <a:tr h="761468">
                <a:tc>
                  <a:txBody>
                    <a:bodyPr/>
                    <a:lstStyle/>
                    <a:p>
                      <a:pPr algn="ctr" fontAlgn="ctr"/>
                      <a:endParaRPr lang="fr-FR" sz="2000" b="1" i="0" u="none" strike="noStrike" dirty="0">
                        <a:solidFill>
                          <a:srgbClr val="000000"/>
                        </a:solidFill>
                        <a:effectLst/>
                        <a:latin typeface="Calibri" panose="020F0502020204030204" pitchFamily="34" charset="0"/>
                      </a:endParaRPr>
                    </a:p>
                  </a:txBody>
                  <a:tcPr marL="9525" marR="9525" marT="9525" marB="0" anchor="ctr">
                    <a:solidFill>
                      <a:schemeClr val="bg1">
                        <a:lumMod val="95000"/>
                      </a:schemeClr>
                    </a:solidFill>
                  </a:tcPr>
                </a:tc>
                <a:tc>
                  <a:txBody>
                    <a:bodyPr/>
                    <a:lstStyle/>
                    <a:p>
                      <a:pPr algn="ctr" fontAlgn="ctr"/>
                      <a:endParaRPr lang="fr-FR" sz="1800" b="0" i="0" u="none" strike="noStrike" dirty="0">
                        <a:solidFill>
                          <a:srgbClr val="C00000"/>
                        </a:solidFill>
                        <a:effectLst/>
                        <a:latin typeface="Calibri" panose="020F0502020204030204" pitchFamily="34" charset="0"/>
                      </a:endParaRPr>
                    </a:p>
                  </a:txBody>
                  <a:tcPr marL="9525" marR="9525" marT="9525" marB="0" anchor="ctr">
                    <a:solidFill>
                      <a:schemeClr val="bg2"/>
                    </a:solidFill>
                  </a:tcPr>
                </a:tc>
                <a:tc>
                  <a:txBody>
                    <a:bodyPr/>
                    <a:lstStyle/>
                    <a:p>
                      <a:pPr algn="ctr" fontAlgn="ctr"/>
                      <a:endParaRPr lang="fr-FR" sz="2800" b="0" i="0" u="none" strike="noStrike" dirty="0">
                        <a:solidFill>
                          <a:srgbClr val="C00000"/>
                        </a:solidFill>
                        <a:effectLst/>
                        <a:latin typeface="Calibri" panose="020F0502020204030204" pitchFamily="34" charset="0"/>
                      </a:endParaRPr>
                    </a:p>
                  </a:txBody>
                  <a:tcPr marL="9525" marR="9525" marT="9525" marB="0" anchor="ctr"/>
                </a:tc>
                <a:tc>
                  <a:txBody>
                    <a:bodyPr/>
                    <a:lstStyle/>
                    <a:p>
                      <a:pPr algn="ctr" fontAlgn="ctr"/>
                      <a:endParaRPr lang="fr-FR" sz="2800" b="0" i="0" u="none" strike="noStrike" dirty="0">
                        <a:solidFill>
                          <a:srgbClr val="C00000"/>
                        </a:solidFill>
                        <a:effectLst/>
                        <a:latin typeface="Calibri" panose="020F0502020204030204" pitchFamily="34" charset="0"/>
                      </a:endParaRPr>
                    </a:p>
                  </a:txBody>
                  <a:tcPr marL="9525" marR="9525" marT="9525" marB="0" anchor="ctr">
                    <a:solidFill>
                      <a:schemeClr val="bg1">
                        <a:lumMod val="95000"/>
                      </a:schemeClr>
                    </a:solidFill>
                  </a:tcPr>
                </a:tc>
                <a:extLst>
                  <a:ext uri="{0D108BD9-81ED-4DB2-BD59-A6C34878D82A}">
                    <a16:rowId xmlns:a16="http://schemas.microsoft.com/office/drawing/2014/main" val="3732297740"/>
                  </a:ext>
                </a:extLst>
              </a:tr>
              <a:tr h="1368451">
                <a:tc>
                  <a:txBody>
                    <a:bodyPr/>
                    <a:lstStyle/>
                    <a:p>
                      <a:pPr algn="ctr" fontAlgn="ctr"/>
                      <a:r>
                        <a:rPr lang="fr-FR" sz="2000" b="1" i="0" u="none" strike="noStrike" dirty="0">
                          <a:solidFill>
                            <a:srgbClr val="000000"/>
                          </a:solidFill>
                          <a:effectLst/>
                          <a:latin typeface="Calibri" panose="020F0502020204030204" pitchFamily="34" charset="0"/>
                        </a:rPr>
                        <a:t>CONSERVATION DU CMNCI</a:t>
                      </a:r>
                    </a:p>
                  </a:txBody>
                  <a:tcPr marL="9525" marR="9525" marT="9525" marB="0" anchor="ctr">
                    <a:solidFill>
                      <a:schemeClr val="tx2">
                        <a:lumMod val="20000"/>
                        <a:lumOff val="80000"/>
                      </a:schemeClr>
                    </a:solidFill>
                  </a:tcPr>
                </a:tc>
                <a:tc>
                  <a:txBody>
                    <a:bodyPr/>
                    <a:lstStyle/>
                    <a:p>
                      <a:pPr algn="ctr" fontAlgn="ctr"/>
                      <a:endParaRPr lang="fr-FR" sz="1800" b="0" i="0" u="none" strike="noStrike" dirty="0">
                        <a:solidFill>
                          <a:srgbClr val="FFFF00"/>
                        </a:solidFill>
                        <a:effectLst/>
                        <a:latin typeface="Calibri" panose="020F0502020204030204" pitchFamily="34" charset="0"/>
                      </a:endParaRPr>
                    </a:p>
                  </a:txBody>
                  <a:tcPr marL="9525" marR="9525" marT="9525" marB="0" anchor="ctr">
                    <a:solidFill>
                      <a:schemeClr val="tx2">
                        <a:lumMod val="20000"/>
                        <a:lumOff val="80000"/>
                      </a:schemeClr>
                    </a:solidFill>
                  </a:tcPr>
                </a:tc>
                <a:tc>
                  <a:txBody>
                    <a:bodyPr/>
                    <a:lstStyle/>
                    <a:p>
                      <a:pPr algn="ctr" fontAlgn="ctr"/>
                      <a:r>
                        <a:rPr lang="fr-FR" sz="2400" b="1" i="0" u="none" strike="noStrike" dirty="0">
                          <a:solidFill>
                            <a:schemeClr val="tx1"/>
                          </a:solidFill>
                          <a:effectLst/>
                          <a:latin typeface="Calibri" panose="020F0502020204030204" pitchFamily="34" charset="0"/>
                        </a:rPr>
                        <a:t>LE CLUB</a:t>
                      </a:r>
                    </a:p>
                  </a:txBody>
                  <a:tcPr marL="9525" marR="9525" marT="9525" marB="0" anchor="ctr">
                    <a:solidFill>
                      <a:schemeClr val="tx2">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fr-FR" sz="2000" b="1" i="0" u="none" strike="noStrike" dirty="0">
                        <a:solidFill>
                          <a:schemeClr val="tx1"/>
                        </a:solidFill>
                        <a:effectLst/>
                        <a:latin typeface="Calibri" panose="020F0502020204030204" pitchFamily="34"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endParaRPr lang="fr-FR" sz="2000" b="1" i="0" u="none" strike="noStrike" dirty="0">
                        <a:solidFill>
                          <a:schemeClr val="tx1"/>
                        </a:solidFill>
                        <a:effectLst/>
                        <a:latin typeface="Calibri" panose="020F0502020204030204" pitchFamily="34"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fr-FR" sz="2400" b="1" i="0" u="none" strike="noStrike" dirty="0">
                          <a:solidFill>
                            <a:schemeClr val="tx1"/>
                          </a:solidFill>
                          <a:effectLst/>
                          <a:latin typeface="Calibri" panose="020F0502020204030204" pitchFamily="34" charset="0"/>
                        </a:rPr>
                        <a:t>LE CLUB</a:t>
                      </a:r>
                    </a:p>
                    <a:p>
                      <a:pPr marL="0" marR="0" lvl="0" indent="0" algn="ctr" defTabSz="914400" rtl="0" eaLnBrk="1" fontAlgn="ctr" latinLnBrk="0" hangingPunct="1">
                        <a:lnSpc>
                          <a:spcPct val="100000"/>
                        </a:lnSpc>
                        <a:spcBef>
                          <a:spcPts val="0"/>
                        </a:spcBef>
                        <a:spcAft>
                          <a:spcPts val="0"/>
                        </a:spcAft>
                        <a:buClrTx/>
                        <a:buSzTx/>
                        <a:buFontTx/>
                        <a:buNone/>
                        <a:tabLst/>
                        <a:defRPr/>
                      </a:pPr>
                      <a:endParaRPr lang="fr-FR" sz="2000" b="0" i="0" u="none" strike="noStrike" dirty="0">
                        <a:solidFill>
                          <a:srgbClr val="002060"/>
                        </a:solidFill>
                        <a:effectLst/>
                        <a:latin typeface="Calibri" panose="020F0502020204030204" pitchFamily="34" charset="0"/>
                      </a:endParaRPr>
                    </a:p>
                    <a:p>
                      <a:pPr algn="ctr" fontAlgn="ctr"/>
                      <a:endParaRPr lang="fr-FR" sz="1800" b="0" i="0" u="none" strike="noStrike" dirty="0">
                        <a:solidFill>
                          <a:srgbClr val="FFFF00"/>
                        </a:solidFill>
                        <a:effectLst/>
                        <a:latin typeface="Calibri" panose="020F0502020204030204" pitchFamily="34" charset="0"/>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1242051163"/>
                  </a:ext>
                </a:extLst>
              </a:tr>
            </a:tbl>
          </a:graphicData>
        </a:graphic>
      </p:graphicFrame>
      <p:sp>
        <p:nvSpPr>
          <p:cNvPr id="15" name="ZoneTexte 14">
            <a:extLst>
              <a:ext uri="{FF2B5EF4-FFF2-40B4-BE49-F238E27FC236}">
                <a16:creationId xmlns:a16="http://schemas.microsoft.com/office/drawing/2014/main" id="{CA728AB2-F68D-4F25-8E25-5CB4F5C05AC2}"/>
              </a:ext>
            </a:extLst>
          </p:cNvPr>
          <p:cNvSpPr txBox="1"/>
          <p:nvPr/>
        </p:nvSpPr>
        <p:spPr>
          <a:xfrm>
            <a:off x="287523" y="1884631"/>
            <a:ext cx="8568952" cy="707886"/>
          </a:xfrm>
          <a:prstGeom prst="rect">
            <a:avLst/>
          </a:prstGeom>
          <a:solidFill>
            <a:schemeClr val="bg1"/>
          </a:solidFill>
        </p:spPr>
        <p:txBody>
          <a:bodyPr wrap="square" rtlCol="0" anchor="ctr">
            <a:spAutoFit/>
          </a:bodyPr>
          <a:lstStyle/>
          <a:p>
            <a:pPr algn="ctr"/>
            <a:r>
              <a:rPr lang="fr-FR" sz="4000" dirty="0">
                <a:solidFill>
                  <a:srgbClr val="C00000"/>
                </a:solidFill>
              </a:rPr>
              <a:t>FORMULES</a:t>
            </a:r>
            <a:r>
              <a:rPr lang="fr-FR" sz="4000" dirty="0"/>
              <a:t> </a:t>
            </a:r>
            <a:r>
              <a:rPr lang="fr-FR" sz="4000" dirty="0">
                <a:solidFill>
                  <a:srgbClr val="C00000"/>
                </a:solidFill>
              </a:rPr>
              <a:t>DE LICENCES 2018</a:t>
            </a:r>
          </a:p>
        </p:txBody>
      </p:sp>
      <p:pic>
        <p:nvPicPr>
          <p:cNvPr id="14" name="Image 13">
            <a:extLst>
              <a:ext uri="{FF2B5EF4-FFF2-40B4-BE49-F238E27FC236}">
                <a16:creationId xmlns:a16="http://schemas.microsoft.com/office/drawing/2014/main" id="{65BF7E32-BEF3-43E7-AE00-E9CADE896AE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69734" y="64955"/>
            <a:ext cx="1829720" cy="972659"/>
          </a:xfrm>
          <a:prstGeom prst="rect">
            <a:avLst/>
          </a:prstGeom>
        </p:spPr>
      </p:pic>
    </p:spTree>
    <p:extLst>
      <p:ext uri="{BB962C8B-B14F-4D97-AF65-F5344CB8AC3E}">
        <p14:creationId xmlns:p14="http://schemas.microsoft.com/office/powerpoint/2010/main" val="7099730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5088</TotalTime>
  <Words>1755</Words>
  <Application>Microsoft Office PowerPoint</Application>
  <PresentationFormat>Affichage à l'écran (4:3)</PresentationFormat>
  <Paragraphs>347</Paragraphs>
  <Slides>53</Slides>
  <Notes>48</Notes>
  <HiddenSlides>0</HiddenSlides>
  <MMClips>0</MMClips>
  <ScaleCrop>false</ScaleCrop>
  <HeadingPairs>
    <vt:vector size="8" baseType="variant">
      <vt:variant>
        <vt:lpstr>Polices utilisées</vt:lpstr>
      </vt:variant>
      <vt:variant>
        <vt:i4>6</vt:i4>
      </vt:variant>
      <vt:variant>
        <vt:lpstr>Thème</vt:lpstr>
      </vt:variant>
      <vt:variant>
        <vt:i4>1</vt:i4>
      </vt:variant>
      <vt:variant>
        <vt:lpstr>Serveurs OLE incorporés</vt:lpstr>
      </vt:variant>
      <vt:variant>
        <vt:i4>4</vt:i4>
      </vt:variant>
      <vt:variant>
        <vt:lpstr>Titres des diapositives</vt:lpstr>
      </vt:variant>
      <vt:variant>
        <vt:i4>53</vt:i4>
      </vt:variant>
    </vt:vector>
  </HeadingPairs>
  <TitlesOfParts>
    <vt:vector size="64" baseType="lpstr">
      <vt:lpstr>Arial</vt:lpstr>
      <vt:lpstr>Arial Black</vt:lpstr>
      <vt:lpstr>Bodoni MT Black</vt:lpstr>
      <vt:lpstr>Broadway</vt:lpstr>
      <vt:lpstr>Calibri</vt:lpstr>
      <vt:lpstr>Wingdings</vt:lpstr>
      <vt:lpstr>Thème Office</vt:lpstr>
      <vt:lpstr>Picture</vt:lpstr>
      <vt:lpstr>Document</vt:lpstr>
      <vt:lpstr>Acrobat Document</vt:lpstr>
      <vt:lpstr>Worksheet</vt:lpstr>
      <vt:lpstr>Présentation PowerPoint</vt:lpstr>
      <vt:lpstr>Présentation PowerPoint</vt:lpstr>
      <vt:lpstr>Présentation PowerPoint</vt:lpstr>
      <vt:lpstr>Présentation PowerPoint</vt:lpstr>
      <vt:lpstr>Présentation PowerPoint</vt:lpstr>
      <vt:lpstr>Planning club en dehors des sorties hebdomadaires de 13 h 45 et du dimanche matin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Approbation des rapports</vt:lpstr>
      <vt:lpstr>Prévention cardio vasculaire 8 novembre 2017</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Calendrier 2018</vt:lpstr>
      <vt:lpstr>Présentation PowerPoint</vt:lpstr>
      <vt:lpstr>Présentation PowerPoint</vt:lpstr>
      <vt:lpstr>Présentation PowerPoint</vt:lpstr>
      <vt:lpstr>Formation d’un nouvel initiateur :   Laurent</vt:lpstr>
      <vt:lpstr>Présentation PowerPoint</vt:lpstr>
      <vt:lpstr>Présentation PowerPoint</vt:lpstr>
      <vt:lpstr>Démissions </vt:lpstr>
      <vt:lpstr>Nouveau candidat</vt:lpstr>
      <vt:lpstr>Nouveau candidat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bernard</dc:creator>
  <cp:lastModifiedBy>Sylvie Marin</cp:lastModifiedBy>
  <cp:revision>264</cp:revision>
  <cp:lastPrinted>2014-11-10T16:00:40Z</cp:lastPrinted>
  <dcterms:created xsi:type="dcterms:W3CDTF">2013-12-24T14:21:10Z</dcterms:created>
  <dcterms:modified xsi:type="dcterms:W3CDTF">2017-11-08T16:46:29Z</dcterms:modified>
</cp:coreProperties>
</file>