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27" r:id="rId2"/>
    <p:sldId id="328" r:id="rId3"/>
    <p:sldId id="329" r:id="rId4"/>
    <p:sldId id="331" r:id="rId5"/>
    <p:sldId id="366" r:id="rId6"/>
    <p:sldId id="367" r:id="rId7"/>
    <p:sldId id="313" r:id="rId8"/>
    <p:sldId id="315" r:id="rId9"/>
    <p:sldId id="317" r:id="rId10"/>
    <p:sldId id="318" r:id="rId11"/>
    <p:sldId id="319" r:id="rId12"/>
    <p:sldId id="320" r:id="rId13"/>
    <p:sldId id="321" r:id="rId14"/>
    <p:sldId id="322" r:id="rId15"/>
    <p:sldId id="276" r:id="rId16"/>
    <p:sldId id="256" r:id="rId17"/>
    <p:sldId id="260" r:id="rId18"/>
    <p:sldId id="279" r:id="rId19"/>
    <p:sldId id="261" r:id="rId20"/>
    <p:sldId id="323" r:id="rId21"/>
    <p:sldId id="259" r:id="rId22"/>
    <p:sldId id="263" r:id="rId23"/>
    <p:sldId id="272" r:id="rId24"/>
    <p:sldId id="282" r:id="rId25"/>
    <p:sldId id="266" r:id="rId26"/>
    <p:sldId id="325" r:id="rId27"/>
    <p:sldId id="280" r:id="rId28"/>
    <p:sldId id="310" r:id="rId29"/>
    <p:sldId id="324" r:id="rId30"/>
    <p:sldId id="267" r:id="rId31"/>
    <p:sldId id="264" r:id="rId32"/>
    <p:sldId id="269" r:id="rId33"/>
    <p:sldId id="355" r:id="rId34"/>
    <p:sldId id="363" r:id="rId35"/>
    <p:sldId id="364" r:id="rId36"/>
    <p:sldId id="362" r:id="rId37"/>
    <p:sldId id="361" r:id="rId38"/>
    <p:sldId id="360" r:id="rId39"/>
    <p:sldId id="359" r:id="rId40"/>
    <p:sldId id="358" r:id="rId41"/>
    <p:sldId id="357" r:id="rId42"/>
    <p:sldId id="356" r:id="rId43"/>
    <p:sldId id="330" r:id="rId44"/>
    <p:sldId id="340" r:id="rId45"/>
    <p:sldId id="339" r:id="rId46"/>
    <p:sldId id="342" r:id="rId47"/>
    <p:sldId id="338" r:id="rId48"/>
    <p:sldId id="344" r:id="rId49"/>
    <p:sldId id="343" r:id="rId50"/>
    <p:sldId id="337" r:id="rId51"/>
    <p:sldId id="314" r:id="rId52"/>
    <p:sldId id="326" r:id="rId53"/>
    <p:sldId id="336" r:id="rId54"/>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5" autoAdjust="0"/>
    <p:restoredTop sz="90801" autoAdjust="0"/>
  </p:normalViewPr>
  <p:slideViewPr>
    <p:cSldViewPr>
      <p:cViewPr varScale="1">
        <p:scale>
          <a:sx n="65" d="100"/>
          <a:sy n="65" d="100"/>
        </p:scale>
        <p:origin x="1536" y="72"/>
      </p:cViewPr>
      <p:guideLst>
        <p:guide orient="horz" pos="2160"/>
        <p:guide pos="2880"/>
      </p:guideLst>
    </p:cSldViewPr>
  </p:slideViewPr>
  <p:notesTextViewPr>
    <p:cViewPr>
      <p:scale>
        <a:sx n="1" d="1"/>
        <a:sy n="1" d="1"/>
      </p:scale>
      <p:origin x="0" y="-252"/>
    </p:cViewPr>
  </p:notesTextViewPr>
  <p:sorterViewPr>
    <p:cViewPr>
      <p:scale>
        <a:sx n="100" d="100"/>
        <a:sy n="100" d="100"/>
      </p:scale>
      <p:origin x="0" y="6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ernard\Documents\Divers\V&#233;lo\CassC\2017\Tr&#233;sorerie\Ecritures\Valorisation_B&#233;n&#233;volat_2017.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perspective val="0"/>
    </c:view3D>
    <c:floor>
      <c:thickness val="0"/>
    </c:floor>
    <c:sideWall>
      <c:thickness val="0"/>
    </c:sideWall>
    <c:backWall>
      <c:thickness val="0"/>
    </c:backWall>
    <c:plotArea>
      <c:layout>
        <c:manualLayout>
          <c:layoutTarget val="inner"/>
          <c:xMode val="edge"/>
          <c:yMode val="edge"/>
          <c:x val="0.32687927107061504"/>
          <c:y val="0.20529801324503311"/>
          <c:w val="0.60364464692482911"/>
          <c:h val="0.69536423841059603"/>
        </c:manualLayout>
      </c:layout>
      <c:pie3DChart>
        <c:varyColors val="1"/>
        <c:ser>
          <c:idx val="0"/>
          <c:order val="0"/>
          <c:tx>
            <c:strRef>
              <c:f>Récapitulatif!$B$10</c:f>
              <c:strCache>
                <c:ptCount val="1"/>
                <c:pt idx="0">
                  <c:v>Valorisation</c:v>
                </c:pt>
              </c:strCache>
            </c:strRef>
          </c:tx>
          <c:spPr>
            <a:solidFill>
              <a:srgbClr val="9999FF"/>
            </a:solidFill>
            <a:ln w="12700">
              <a:solidFill>
                <a:srgbClr val="000000"/>
              </a:solidFill>
              <a:prstDash val="solid"/>
            </a:ln>
          </c:spPr>
          <c:explosion val="30"/>
          <c:dPt>
            <c:idx val="0"/>
            <c:bubble3D val="0"/>
            <c:extLst>
              <c:ext xmlns:c16="http://schemas.microsoft.com/office/drawing/2014/chart" uri="{C3380CC4-5D6E-409C-BE32-E72D297353CC}">
                <c16:uniqueId val="{00000000-E412-4AB1-8FDA-86F5565C4057}"/>
              </c:ext>
            </c:extLst>
          </c:dPt>
          <c:dPt>
            <c:idx val="1"/>
            <c:bubble3D val="0"/>
            <c:spPr>
              <a:solidFill>
                <a:srgbClr val="993366"/>
              </a:solidFill>
              <a:ln w="12700">
                <a:solidFill>
                  <a:srgbClr val="000000"/>
                </a:solidFill>
                <a:prstDash val="solid"/>
              </a:ln>
            </c:spPr>
            <c:extLst>
              <c:ext xmlns:c16="http://schemas.microsoft.com/office/drawing/2014/chart" uri="{C3380CC4-5D6E-409C-BE32-E72D297353CC}">
                <c16:uniqueId val="{00000002-E412-4AB1-8FDA-86F5565C4057}"/>
              </c:ext>
            </c:extLst>
          </c:dPt>
          <c:dPt>
            <c:idx val="2"/>
            <c:bubble3D val="0"/>
            <c:spPr>
              <a:solidFill>
                <a:srgbClr val="FFFFCC"/>
              </a:solidFill>
              <a:ln w="12700">
                <a:solidFill>
                  <a:srgbClr val="000000"/>
                </a:solidFill>
                <a:prstDash val="solid"/>
              </a:ln>
            </c:spPr>
            <c:extLst>
              <c:ext xmlns:c16="http://schemas.microsoft.com/office/drawing/2014/chart" uri="{C3380CC4-5D6E-409C-BE32-E72D297353CC}">
                <c16:uniqueId val="{00000004-E412-4AB1-8FDA-86F5565C4057}"/>
              </c:ext>
            </c:extLst>
          </c:dPt>
          <c:dLbls>
            <c:dLbl>
              <c:idx val="0"/>
              <c:layout>
                <c:manualLayout>
                  <c:x val="-5.3834472285497405E-2"/>
                  <c:y val="-0.30690514679042602"/>
                </c:manualLayout>
              </c:layout>
              <c:numFmt formatCode="0%" sourceLinked="0"/>
              <c:spPr>
                <a:noFill/>
                <a:ln w="25400">
                  <a:noFill/>
                </a:ln>
              </c:spPr>
              <c:txPr>
                <a:bodyPr/>
                <a:lstStyle/>
                <a:p>
                  <a:pPr>
                    <a:defRPr sz="2000" b="0" i="0" u="none" strike="noStrike" baseline="0">
                      <a:solidFill>
                        <a:srgbClr val="000000"/>
                      </a:solidFill>
                      <a:latin typeface="Arial"/>
                      <a:ea typeface="Arial"/>
                      <a:cs typeface="Arial"/>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E412-4AB1-8FDA-86F5565C4057}"/>
                </c:ext>
              </c:extLst>
            </c:dLbl>
            <c:numFmt formatCode="0%" sourceLinked="0"/>
            <c:spPr>
              <a:noFill/>
              <a:ln w="25400">
                <a:noFill/>
              </a:ln>
            </c:spPr>
            <c:txPr>
              <a:bodyPr wrap="square" lIns="38100" tIns="19050" rIns="38100" bIns="19050" anchor="ctr">
                <a:spAutoFit/>
              </a:bodyPr>
              <a:lstStyle/>
              <a:p>
                <a:pPr>
                  <a:defRPr sz="2000" b="0" i="0" u="none" strike="noStrike" baseline="0">
                    <a:solidFill>
                      <a:srgbClr val="000000"/>
                    </a:solidFill>
                    <a:latin typeface="Arial"/>
                    <a:ea typeface="Arial"/>
                    <a:cs typeface="Arial"/>
                  </a:defRPr>
                </a:pPr>
                <a:endParaRPr lang="fr-FR"/>
              </a:p>
            </c:txPr>
            <c:showLegendKey val="0"/>
            <c:showVal val="0"/>
            <c:showCatName val="1"/>
            <c:showSerName val="0"/>
            <c:showPercent val="1"/>
            <c:showBubbleSize val="0"/>
            <c:showLeaderLines val="1"/>
            <c:extLst>
              <c:ext xmlns:c15="http://schemas.microsoft.com/office/drawing/2012/chart" uri="{CE6537A1-D6FC-4f65-9D91-7224C49458BB}"/>
            </c:extLst>
          </c:dLbls>
          <c:cat>
            <c:strRef>
              <c:f>Récapitulatif!$A$11:$A$13</c:f>
              <c:strCache>
                <c:ptCount val="3"/>
                <c:pt idx="0">
                  <c:v>Dirigeant</c:v>
                </c:pt>
                <c:pt idx="1">
                  <c:v>Encadrement</c:v>
                </c:pt>
                <c:pt idx="2">
                  <c:v>Employé</c:v>
                </c:pt>
              </c:strCache>
            </c:strRef>
          </c:cat>
          <c:val>
            <c:numRef>
              <c:f>Récapitulatif!$B$11:$B$13</c:f>
              <c:numCache>
                <c:formatCode>#,##0</c:formatCode>
                <c:ptCount val="3"/>
                <c:pt idx="0">
                  <c:v>3660</c:v>
                </c:pt>
                <c:pt idx="1">
                  <c:v>35985.120000000003</c:v>
                </c:pt>
                <c:pt idx="2">
                  <c:v>11126.4</c:v>
                </c:pt>
              </c:numCache>
            </c:numRef>
          </c:val>
          <c:extLst>
            <c:ext xmlns:c16="http://schemas.microsoft.com/office/drawing/2014/chart" uri="{C3380CC4-5D6E-409C-BE32-E72D297353CC}">
              <c16:uniqueId val="{00000005-E412-4AB1-8FDA-86F5565C4057}"/>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spPr>
    <a:solidFill>
      <a:srgbClr val="FFFFFF"/>
    </a:solidFill>
    <a:ln w="3175">
      <a:solidFill>
        <a:srgbClr val="000000"/>
      </a:solidFill>
      <a:prstDash val="solid"/>
    </a:ln>
  </c:spPr>
  <c:txPr>
    <a:bodyPr/>
    <a:lstStyle/>
    <a:p>
      <a:pPr>
        <a:defRPr sz="1175" b="0" i="0" u="none" strike="noStrike" baseline="0">
          <a:solidFill>
            <a:srgbClr val="000000"/>
          </a:solidFill>
          <a:latin typeface="Arial"/>
          <a:ea typeface="Arial"/>
          <a:cs typeface="Arial"/>
        </a:defRPr>
      </a:pPr>
      <a:endParaRPr lang="fr-FR"/>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F4E09484-CB45-4FB6-A022-7C923FC0B851}" type="datetimeFigureOut">
              <a:rPr lang="fr-FR" smtClean="0"/>
              <a:t>08/11/2017</a:t>
            </a:fld>
            <a:endParaRPr lang="fr-FR"/>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686B40E9-388C-447B-83BB-6DDDD814708F}" type="slidenum">
              <a:rPr lang="fr-FR" smtClean="0"/>
              <a:t>‹N°›</a:t>
            </a:fld>
            <a:endParaRPr lang="fr-FR"/>
          </a:p>
        </p:txBody>
      </p:sp>
    </p:spTree>
    <p:extLst>
      <p:ext uri="{BB962C8B-B14F-4D97-AF65-F5344CB8AC3E}">
        <p14:creationId xmlns:p14="http://schemas.microsoft.com/office/powerpoint/2010/main" val="262671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Bonsoir à vous tous. C’est toujours une joie de vous voir aussi nombreux.</a:t>
            </a:r>
          </a:p>
          <a:p>
            <a:r>
              <a:rPr lang="fr-FR" dirty="0"/>
              <a:t>Merci à Mr Le Maire ou son adjoint de nous honorer de sa présence</a:t>
            </a:r>
          </a:p>
          <a:p>
            <a:r>
              <a:rPr lang="fr-FR" dirty="0"/>
              <a:t>Sont excusés JJ Pech, président du comité régional Auvergne-Rhône Alpes, JP </a:t>
            </a:r>
            <a:r>
              <a:rPr lang="fr-FR" dirty="0" err="1"/>
              <a:t>Sartoretti</a:t>
            </a:r>
            <a:r>
              <a:rPr lang="fr-FR" dirty="0"/>
              <a:t>, président du comité départemental et métropole</a:t>
            </a:r>
          </a:p>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1</a:t>
            </a:fld>
            <a:endParaRPr lang="fr-FR"/>
          </a:p>
        </p:txBody>
      </p:sp>
    </p:spTree>
    <p:extLst>
      <p:ext uri="{BB962C8B-B14F-4D97-AF65-F5344CB8AC3E}">
        <p14:creationId xmlns:p14="http://schemas.microsoft.com/office/powerpoint/2010/main" val="38837024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10</a:t>
            </a:fld>
            <a:endParaRPr lang="fr-FR"/>
          </a:p>
        </p:txBody>
      </p:sp>
    </p:spTree>
    <p:extLst>
      <p:ext uri="{BB962C8B-B14F-4D97-AF65-F5344CB8AC3E}">
        <p14:creationId xmlns:p14="http://schemas.microsoft.com/office/powerpoint/2010/main" val="437562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15</a:t>
            </a:fld>
            <a:endParaRPr lang="fr-FR"/>
          </a:p>
        </p:txBody>
      </p:sp>
    </p:spTree>
    <p:extLst>
      <p:ext uri="{BB962C8B-B14F-4D97-AF65-F5344CB8AC3E}">
        <p14:creationId xmlns:p14="http://schemas.microsoft.com/office/powerpoint/2010/main" val="596152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16</a:t>
            </a:fld>
            <a:endParaRPr lang="fr-FR"/>
          </a:p>
        </p:txBody>
      </p:sp>
    </p:spTree>
    <p:extLst>
      <p:ext uri="{BB962C8B-B14F-4D97-AF65-F5344CB8AC3E}">
        <p14:creationId xmlns:p14="http://schemas.microsoft.com/office/powerpoint/2010/main" val="3864508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17</a:t>
            </a:fld>
            <a:endParaRPr lang="fr-FR"/>
          </a:p>
        </p:txBody>
      </p:sp>
    </p:spTree>
    <p:extLst>
      <p:ext uri="{BB962C8B-B14F-4D97-AF65-F5344CB8AC3E}">
        <p14:creationId xmlns:p14="http://schemas.microsoft.com/office/powerpoint/2010/main" val="2877021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18</a:t>
            </a:fld>
            <a:endParaRPr lang="fr-FR"/>
          </a:p>
        </p:txBody>
      </p:sp>
    </p:spTree>
    <p:extLst>
      <p:ext uri="{BB962C8B-B14F-4D97-AF65-F5344CB8AC3E}">
        <p14:creationId xmlns:p14="http://schemas.microsoft.com/office/powerpoint/2010/main" val="596152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Dont 1000€ de bons d’achat du Carré de Soie investis pour l’Ecole Vtt et 300€ de bons d’achat de Carrefour-</a:t>
            </a:r>
            <a:r>
              <a:rPr lang="fr-FR" dirty="0" err="1"/>
              <a:t>Market</a:t>
            </a:r>
            <a:r>
              <a:rPr lang="fr-FR" dirty="0"/>
              <a:t> Chassieu  pour notre rallye</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19</a:t>
            </a:fld>
            <a:endParaRPr lang="fr-FR"/>
          </a:p>
        </p:txBody>
      </p:sp>
    </p:spTree>
    <p:extLst>
      <p:ext uri="{BB962C8B-B14F-4D97-AF65-F5344CB8AC3E}">
        <p14:creationId xmlns:p14="http://schemas.microsoft.com/office/powerpoint/2010/main" val="3652881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a:t>Casscqués</a:t>
            </a:r>
            <a:r>
              <a:rPr lang="fr-FR" dirty="0"/>
              <a:t> </a:t>
            </a:r>
            <a:r>
              <a:rPr lang="fr-FR" dirty="0" err="1"/>
              <a:t>oeuvrant</a:t>
            </a:r>
            <a:r>
              <a:rPr lang="fr-FR" dirty="0"/>
              <a:t> pour le club (Essentiellement frais de route) qui préfèrent contre un reçu fiscal  déclarer le don sur la déclaration de revenus +20€ trouve sur la voie publique lors du séjour dans le Jura. Particuliers désirant</a:t>
            </a:r>
            <a:r>
              <a:rPr lang="fr-FR" baseline="0" dirty="0"/>
              <a:t> réduire leurs impôts, le </a:t>
            </a:r>
            <a:r>
              <a:rPr lang="fr-FR" baseline="0" dirty="0" err="1"/>
              <a:t>CassC</a:t>
            </a:r>
            <a:r>
              <a:rPr lang="fr-FR" baseline="0" dirty="0"/>
              <a:t> peut très bien recevoir leurs dons et se fera un plaisir de leur délivrer une attestation. La réduction est égale  66% du montant versé dans la limite de 20% du montant imposable.</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20</a:t>
            </a:fld>
            <a:endParaRPr lang="fr-FR"/>
          </a:p>
        </p:txBody>
      </p:sp>
    </p:spTree>
    <p:extLst>
      <p:ext uri="{BB962C8B-B14F-4D97-AF65-F5344CB8AC3E}">
        <p14:creationId xmlns:p14="http://schemas.microsoft.com/office/powerpoint/2010/main" val="34992828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Nos recettes</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21</a:t>
            </a:fld>
            <a:endParaRPr lang="fr-FR"/>
          </a:p>
        </p:txBody>
      </p:sp>
    </p:spTree>
    <p:extLst>
      <p:ext uri="{BB962C8B-B14F-4D97-AF65-F5344CB8AC3E}">
        <p14:creationId xmlns:p14="http://schemas.microsoft.com/office/powerpoint/2010/main" val="3977024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336 Participants Route 102 VTT C’est la première année que l’on atteint ce score en VTT</a:t>
            </a:r>
          </a:p>
          <a:p>
            <a:r>
              <a:rPr lang="fr-FR" dirty="0"/>
              <a:t>Meilleure maîtrise des dépenses, et l’an dernier achat des bombes aérosols de peinture pour 3 ans</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22</a:t>
            </a:fld>
            <a:endParaRPr lang="fr-FR"/>
          </a:p>
        </p:txBody>
      </p:sp>
    </p:spTree>
    <p:extLst>
      <p:ext uri="{BB962C8B-B14F-4D97-AF65-F5344CB8AC3E}">
        <p14:creationId xmlns:p14="http://schemas.microsoft.com/office/powerpoint/2010/main" val="773188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Pour la 1</a:t>
            </a:r>
            <a:r>
              <a:rPr lang="fr-FR" baseline="30000" dirty="0"/>
              <a:t>ère</a:t>
            </a:r>
            <a:r>
              <a:rPr lang="fr-FR" dirty="0"/>
              <a:t> fois nous avons </a:t>
            </a:r>
            <a:r>
              <a:rPr lang="fr-FR" dirty="0" err="1"/>
              <a:t>renumérer</a:t>
            </a:r>
            <a:r>
              <a:rPr lang="fr-FR" dirty="0"/>
              <a:t> l’orchestre</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23</a:t>
            </a:fld>
            <a:endParaRPr lang="fr-FR"/>
          </a:p>
        </p:txBody>
      </p:sp>
    </p:spTree>
    <p:extLst>
      <p:ext uri="{BB962C8B-B14F-4D97-AF65-F5344CB8AC3E}">
        <p14:creationId xmlns:p14="http://schemas.microsoft.com/office/powerpoint/2010/main" val="596152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Grâce à la municipalité, le </a:t>
            </a:r>
            <a:r>
              <a:rPr lang="fr-FR" dirty="0" err="1"/>
              <a:t>coreg</a:t>
            </a:r>
            <a:r>
              <a:rPr lang="fr-FR" dirty="0"/>
              <a:t>, le </a:t>
            </a:r>
            <a:r>
              <a:rPr lang="fr-FR" dirty="0" err="1"/>
              <a:t>Codep</a:t>
            </a:r>
            <a:r>
              <a:rPr lang="fr-FR" dirty="0"/>
              <a:t> et tous nos partenaires privés, le club peut continuer à se développer</a:t>
            </a:r>
          </a:p>
          <a:p>
            <a:r>
              <a:rPr lang="fr-FR" dirty="0"/>
              <a:t>Notre club assure dans de nombreuses disciplines : les jeunes, le handicap, le vtt, le vtt cool, la route avec ses sorties hebdomadaires, ses longues sorties du jeudi qui ont beaucoup de succès, les baladeurs avec des sorties adaptées, nouvelle section du vélo au quotidien</a:t>
            </a:r>
          </a:p>
          <a:p>
            <a:r>
              <a:rPr lang="fr-FR" dirty="0"/>
              <a:t>Merci à tous les </a:t>
            </a:r>
            <a:r>
              <a:rPr lang="fr-FR" dirty="0" err="1"/>
              <a:t>CassCqués</a:t>
            </a:r>
            <a:r>
              <a:rPr lang="fr-FR" dirty="0"/>
              <a:t>, toujours présents lors de nos manifestations</a:t>
            </a:r>
          </a:p>
          <a:p>
            <a:r>
              <a:rPr lang="fr-FR" dirty="0"/>
              <a:t>Alors bon vent à notre club en poursuivant nos actions dans un esprit de convivialité et un accueil pour tous</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a:t>
            </a:fld>
            <a:endParaRPr lang="fr-FR"/>
          </a:p>
        </p:txBody>
      </p:sp>
    </p:spTree>
    <p:extLst>
      <p:ext uri="{BB962C8B-B14F-4D97-AF65-F5344CB8AC3E}">
        <p14:creationId xmlns:p14="http://schemas.microsoft.com/office/powerpoint/2010/main" val="2158248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24</a:t>
            </a:fld>
            <a:endParaRPr lang="fr-FR"/>
          </a:p>
        </p:txBody>
      </p:sp>
    </p:spTree>
    <p:extLst>
      <p:ext uri="{BB962C8B-B14F-4D97-AF65-F5344CB8AC3E}">
        <p14:creationId xmlns:p14="http://schemas.microsoft.com/office/powerpoint/2010/main" val="3310343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D’une manière générale au printemps peu d’inscrits aux différents rallyes, à l’automne c’était mieux</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25</a:t>
            </a:fld>
            <a:endParaRPr lang="fr-FR"/>
          </a:p>
        </p:txBody>
      </p:sp>
    </p:spTree>
    <p:extLst>
      <p:ext uri="{BB962C8B-B14F-4D97-AF65-F5344CB8AC3E}">
        <p14:creationId xmlns:p14="http://schemas.microsoft.com/office/powerpoint/2010/main" val="3310343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Une partie comblée par le </a:t>
            </a:r>
            <a:r>
              <a:rPr lang="fr-FR" dirty="0" err="1"/>
              <a:t>Codep</a:t>
            </a:r>
            <a:r>
              <a:rPr lang="fr-FR" dirty="0"/>
              <a:t> 69</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26</a:t>
            </a:fld>
            <a:endParaRPr lang="fr-FR"/>
          </a:p>
        </p:txBody>
      </p:sp>
    </p:spTree>
    <p:extLst>
      <p:ext uri="{BB962C8B-B14F-4D97-AF65-F5344CB8AC3E}">
        <p14:creationId xmlns:p14="http://schemas.microsoft.com/office/powerpoint/2010/main" val="1136930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En partie comblée par l‘allocation FFCT</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27</a:t>
            </a:fld>
            <a:endParaRPr lang="fr-FR"/>
          </a:p>
        </p:txBody>
      </p:sp>
    </p:spTree>
    <p:extLst>
      <p:ext uri="{BB962C8B-B14F-4D97-AF65-F5344CB8AC3E}">
        <p14:creationId xmlns:p14="http://schemas.microsoft.com/office/powerpoint/2010/main" val="596152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Achat Maillots Ecole VTT</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28</a:t>
            </a:fld>
            <a:endParaRPr lang="fr-FR"/>
          </a:p>
        </p:txBody>
      </p:sp>
    </p:spTree>
    <p:extLst>
      <p:ext uri="{BB962C8B-B14F-4D97-AF65-F5344CB8AC3E}">
        <p14:creationId xmlns:p14="http://schemas.microsoft.com/office/powerpoint/2010/main" val="3292640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Achat d’une remorque au club de Fontaine près de Grenoble, dans cette rubrique j’ai intégré notre quote-part après l’incident de la rupture d’</a:t>
            </a:r>
            <a:r>
              <a:rPr lang="fr-FR" dirty="0" err="1"/>
              <a:t>atellage</a:t>
            </a:r>
            <a:r>
              <a:rPr lang="fr-FR" dirty="0"/>
              <a:t> sur la rocade au retour du WE Jeunes, remplacement de pneus et engagement des frais de réparations du tandem , et des remorques</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29</a:t>
            </a:fld>
            <a:endParaRPr lang="fr-FR"/>
          </a:p>
        </p:txBody>
      </p:sp>
    </p:spTree>
    <p:extLst>
      <p:ext uri="{BB962C8B-B14F-4D97-AF65-F5344CB8AC3E}">
        <p14:creationId xmlns:p14="http://schemas.microsoft.com/office/powerpoint/2010/main" val="15200919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30</a:t>
            </a:fld>
            <a:endParaRPr lang="fr-FR"/>
          </a:p>
        </p:txBody>
      </p:sp>
    </p:spTree>
    <p:extLst>
      <p:ext uri="{BB962C8B-B14F-4D97-AF65-F5344CB8AC3E}">
        <p14:creationId xmlns:p14="http://schemas.microsoft.com/office/powerpoint/2010/main" val="6102981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31</a:t>
            </a:fld>
            <a:endParaRPr lang="fr-FR"/>
          </a:p>
        </p:txBody>
      </p:sp>
    </p:spTree>
    <p:extLst>
      <p:ext uri="{BB962C8B-B14F-4D97-AF65-F5344CB8AC3E}">
        <p14:creationId xmlns:p14="http://schemas.microsoft.com/office/powerpoint/2010/main" val="367125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Dirigeant 5*SMIC- Encadrant 3*SMIC – Employé 1,2*SMIC</a:t>
            </a:r>
          </a:p>
          <a:p>
            <a:r>
              <a:rPr lang="fr-FR" dirty="0" err="1"/>
              <a:t>SMIC+Charges</a:t>
            </a:r>
            <a:r>
              <a:rPr lang="fr-FR" dirty="0"/>
              <a:t> patronales 11€60</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32</a:t>
            </a:fld>
            <a:endParaRPr lang="fr-FR"/>
          </a:p>
        </p:txBody>
      </p:sp>
    </p:spTree>
    <p:extLst>
      <p:ext uri="{BB962C8B-B14F-4D97-AF65-F5344CB8AC3E}">
        <p14:creationId xmlns:p14="http://schemas.microsoft.com/office/powerpoint/2010/main" val="5961525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33</a:t>
            </a:fld>
            <a:endParaRPr lang="fr-FR"/>
          </a:p>
        </p:txBody>
      </p:sp>
    </p:spTree>
    <p:extLst>
      <p:ext uri="{BB962C8B-B14F-4D97-AF65-F5344CB8AC3E}">
        <p14:creationId xmlns:p14="http://schemas.microsoft.com/office/powerpoint/2010/main" val="2394473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Nos participations aux rallyes ont légèrement baissées, il serait sympa d’honorer chaque rallye du Rhône en se partageant  </a:t>
            </a:r>
          </a:p>
          <a:p>
            <a:r>
              <a:rPr lang="fr-FR" dirty="0"/>
              <a:t>Téléthon, tartiflette, galette, les premières pédalées (club et féminines 1</a:t>
            </a:r>
            <a:r>
              <a:rPr lang="fr-FR" baseline="30000" dirty="0"/>
              <a:t>er</a:t>
            </a:r>
            <a:r>
              <a:rPr lang="fr-FR" dirty="0"/>
              <a:t>, jeunes 2</a:t>
            </a:r>
            <a:r>
              <a:rPr lang="fr-FR" baseline="30000" dirty="0"/>
              <a:t>ème</a:t>
            </a:r>
            <a:r>
              <a:rPr lang="fr-FR" dirty="0"/>
              <a:t>),notre rallye qui est toujours un grand succès grâce à notre accueil, nos ravitos et notre convivialité</a:t>
            </a:r>
          </a:p>
          <a:p>
            <a:r>
              <a:rPr lang="fr-FR" dirty="0"/>
              <a:t>La permanente « entre Rhône et Loire »sur un week-end avec de nombreux participants, le </a:t>
            </a:r>
            <a:r>
              <a:rPr lang="fr-FR" dirty="0" err="1"/>
              <a:t>zig-zag</a:t>
            </a:r>
            <a:r>
              <a:rPr lang="fr-FR" dirty="0"/>
              <a:t>, le brevet randonneur des alpes, de Voiron Chartreuse, l’ardéchoise, la Jean Pierre Diaz, le séjour ligue à </a:t>
            </a:r>
            <a:r>
              <a:rPr lang="fr-FR" dirty="0" err="1"/>
              <a:t>Cervia</a:t>
            </a:r>
            <a:r>
              <a:rPr lang="fr-FR" dirty="0"/>
              <a:t>….</a:t>
            </a:r>
          </a:p>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a:t>
            </a:fld>
            <a:endParaRPr lang="fr-FR"/>
          </a:p>
        </p:txBody>
      </p:sp>
    </p:spTree>
    <p:extLst>
      <p:ext uri="{BB962C8B-B14F-4D97-AF65-F5344CB8AC3E}">
        <p14:creationId xmlns:p14="http://schemas.microsoft.com/office/powerpoint/2010/main" val="19322953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34</a:t>
            </a:fld>
            <a:endParaRPr lang="fr-FR"/>
          </a:p>
        </p:txBody>
      </p:sp>
    </p:spTree>
    <p:extLst>
      <p:ext uri="{BB962C8B-B14F-4D97-AF65-F5344CB8AC3E}">
        <p14:creationId xmlns:p14="http://schemas.microsoft.com/office/powerpoint/2010/main" val="27059081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35</a:t>
            </a:fld>
            <a:endParaRPr lang="fr-FR"/>
          </a:p>
        </p:txBody>
      </p:sp>
    </p:spTree>
    <p:extLst>
      <p:ext uri="{BB962C8B-B14F-4D97-AF65-F5344CB8AC3E}">
        <p14:creationId xmlns:p14="http://schemas.microsoft.com/office/powerpoint/2010/main" val="15217764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36</a:t>
            </a:fld>
            <a:endParaRPr lang="fr-FR"/>
          </a:p>
        </p:txBody>
      </p:sp>
    </p:spTree>
    <p:extLst>
      <p:ext uri="{BB962C8B-B14F-4D97-AF65-F5344CB8AC3E}">
        <p14:creationId xmlns:p14="http://schemas.microsoft.com/office/powerpoint/2010/main" val="329490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37</a:t>
            </a:fld>
            <a:endParaRPr lang="fr-FR"/>
          </a:p>
        </p:txBody>
      </p:sp>
    </p:spTree>
    <p:extLst>
      <p:ext uri="{BB962C8B-B14F-4D97-AF65-F5344CB8AC3E}">
        <p14:creationId xmlns:p14="http://schemas.microsoft.com/office/powerpoint/2010/main" val="15830652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38</a:t>
            </a:fld>
            <a:endParaRPr lang="fr-FR"/>
          </a:p>
        </p:txBody>
      </p:sp>
    </p:spTree>
    <p:extLst>
      <p:ext uri="{BB962C8B-B14F-4D97-AF65-F5344CB8AC3E}">
        <p14:creationId xmlns:p14="http://schemas.microsoft.com/office/powerpoint/2010/main" val="21696721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39</a:t>
            </a:fld>
            <a:endParaRPr lang="fr-FR"/>
          </a:p>
        </p:txBody>
      </p:sp>
    </p:spTree>
    <p:extLst>
      <p:ext uri="{BB962C8B-B14F-4D97-AF65-F5344CB8AC3E}">
        <p14:creationId xmlns:p14="http://schemas.microsoft.com/office/powerpoint/2010/main" val="27300924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40</a:t>
            </a:fld>
            <a:endParaRPr lang="fr-FR"/>
          </a:p>
        </p:txBody>
      </p:sp>
    </p:spTree>
    <p:extLst>
      <p:ext uri="{BB962C8B-B14F-4D97-AF65-F5344CB8AC3E}">
        <p14:creationId xmlns:p14="http://schemas.microsoft.com/office/powerpoint/2010/main" val="4000559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41</a:t>
            </a:fld>
            <a:endParaRPr lang="fr-FR"/>
          </a:p>
        </p:txBody>
      </p:sp>
    </p:spTree>
    <p:extLst>
      <p:ext uri="{BB962C8B-B14F-4D97-AF65-F5344CB8AC3E}">
        <p14:creationId xmlns:p14="http://schemas.microsoft.com/office/powerpoint/2010/main" val="2344983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42</a:t>
            </a:fld>
            <a:endParaRPr lang="fr-FR"/>
          </a:p>
        </p:txBody>
      </p:sp>
    </p:spTree>
    <p:extLst>
      <p:ext uri="{BB962C8B-B14F-4D97-AF65-F5344CB8AC3E}">
        <p14:creationId xmlns:p14="http://schemas.microsoft.com/office/powerpoint/2010/main" val="20833618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43</a:t>
            </a:fld>
            <a:endParaRPr lang="fr-FR"/>
          </a:p>
        </p:txBody>
      </p:sp>
    </p:spTree>
    <p:extLst>
      <p:ext uri="{BB962C8B-B14F-4D97-AF65-F5344CB8AC3E}">
        <p14:creationId xmlns:p14="http://schemas.microsoft.com/office/powerpoint/2010/main" val="1924878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VI des jeunes 10 participants (5 l’an dernier). Les sorties longues du jeudi. Le week-end jeunes. Le séjour dans le Jura (merci à notre paparazzi Danièle pour ses belles photos et son film).</a:t>
            </a:r>
          </a:p>
          <a:p>
            <a:r>
              <a:rPr lang="fr-FR" dirty="0"/>
              <a:t>Forum, fête villageoise, 2 journées Décathlon. Chassieu a organisé la rencontre départementale des jeunes début octobre.</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a:t>
            </a:fld>
            <a:endParaRPr lang="fr-FR"/>
          </a:p>
        </p:txBody>
      </p:sp>
    </p:spTree>
    <p:extLst>
      <p:ext uri="{BB962C8B-B14F-4D97-AF65-F5344CB8AC3E}">
        <p14:creationId xmlns:p14="http://schemas.microsoft.com/office/powerpoint/2010/main" val="8068943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44</a:t>
            </a:fld>
            <a:endParaRPr lang="fr-FR"/>
          </a:p>
        </p:txBody>
      </p:sp>
    </p:spTree>
    <p:extLst>
      <p:ext uri="{BB962C8B-B14F-4D97-AF65-F5344CB8AC3E}">
        <p14:creationId xmlns:p14="http://schemas.microsoft.com/office/powerpoint/2010/main" val="15916475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45</a:t>
            </a:fld>
            <a:endParaRPr lang="fr-FR"/>
          </a:p>
        </p:txBody>
      </p:sp>
    </p:spTree>
    <p:extLst>
      <p:ext uri="{BB962C8B-B14F-4D97-AF65-F5344CB8AC3E}">
        <p14:creationId xmlns:p14="http://schemas.microsoft.com/office/powerpoint/2010/main" val="30309712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Je remercie Françoise qui m’aide à organiser le séjour</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46</a:t>
            </a:fld>
            <a:endParaRPr lang="fr-FR"/>
          </a:p>
        </p:txBody>
      </p:sp>
    </p:spTree>
    <p:extLst>
      <p:ext uri="{BB962C8B-B14F-4D97-AF65-F5344CB8AC3E}">
        <p14:creationId xmlns:p14="http://schemas.microsoft.com/office/powerpoint/2010/main" val="33057527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Présentation du nouveau look de nos vêtements</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47</a:t>
            </a:fld>
            <a:endParaRPr lang="fr-FR"/>
          </a:p>
        </p:txBody>
      </p:sp>
    </p:spTree>
    <p:extLst>
      <p:ext uri="{BB962C8B-B14F-4D97-AF65-F5344CB8AC3E}">
        <p14:creationId xmlns:p14="http://schemas.microsoft.com/office/powerpoint/2010/main" val="4838098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Commande sur le site jusqu’au 15 novembre pour une livraison début janvier</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48</a:t>
            </a:fld>
            <a:endParaRPr lang="fr-FR"/>
          </a:p>
        </p:txBody>
      </p:sp>
    </p:spTree>
    <p:extLst>
      <p:ext uri="{BB962C8B-B14F-4D97-AF65-F5344CB8AC3E}">
        <p14:creationId xmlns:p14="http://schemas.microsoft.com/office/powerpoint/2010/main" val="3210117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50</a:t>
            </a:fld>
            <a:endParaRPr lang="fr-FR"/>
          </a:p>
        </p:txBody>
      </p:sp>
    </p:spTree>
    <p:extLst>
      <p:ext uri="{BB962C8B-B14F-4D97-AF65-F5344CB8AC3E}">
        <p14:creationId xmlns:p14="http://schemas.microsoft.com/office/powerpoint/2010/main" val="22521439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51</a:t>
            </a:fld>
            <a:endParaRPr lang="fr-FR"/>
          </a:p>
        </p:txBody>
      </p:sp>
    </p:spTree>
    <p:extLst>
      <p:ext uri="{BB962C8B-B14F-4D97-AF65-F5344CB8AC3E}">
        <p14:creationId xmlns:p14="http://schemas.microsoft.com/office/powerpoint/2010/main" val="6530431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a:t>CassC’quotidien</a:t>
            </a:r>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52</a:t>
            </a:fld>
            <a:endParaRPr lang="fr-FR"/>
          </a:p>
        </p:txBody>
      </p:sp>
    </p:spTree>
    <p:extLst>
      <p:ext uri="{BB962C8B-B14F-4D97-AF65-F5344CB8AC3E}">
        <p14:creationId xmlns:p14="http://schemas.microsoft.com/office/powerpoint/2010/main" val="35969458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53</a:t>
            </a:fld>
            <a:endParaRPr lang="fr-FR"/>
          </a:p>
        </p:txBody>
      </p:sp>
    </p:spTree>
    <p:extLst>
      <p:ext uri="{BB962C8B-B14F-4D97-AF65-F5344CB8AC3E}">
        <p14:creationId xmlns:p14="http://schemas.microsoft.com/office/powerpoint/2010/main" val="1347632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VI des jeunes 10 participants (5 l’an dernier). Les sorties longues du jeudi. Le week-end jeunes. Le séjour dans le Jura (merci à notre paparazzi Danièle pour ses belles photos et son film).</a:t>
            </a:r>
          </a:p>
          <a:p>
            <a:r>
              <a:rPr lang="fr-FR" dirty="0"/>
              <a:t>Forum, fête villageoise, 2 journées Décathlon. Chassieu a organisé la rencontre départementale des jeunes début octobre.</a:t>
            </a:r>
          </a:p>
          <a:p>
            <a:r>
              <a:rPr lang="fr-FR" dirty="0"/>
              <a:t>Formation d’un moniteur (Jacky) et de 5 jeunes initiateurs : Félix, Lois, </a:t>
            </a:r>
            <a:r>
              <a:rPr lang="fr-FR" dirty="0" err="1"/>
              <a:t>Loric</a:t>
            </a:r>
            <a:r>
              <a:rPr lang="fr-FR" dirty="0"/>
              <a:t>, Lucas et Nicolas</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5</a:t>
            </a:fld>
            <a:endParaRPr lang="fr-FR"/>
          </a:p>
        </p:txBody>
      </p:sp>
    </p:spTree>
    <p:extLst>
      <p:ext uri="{BB962C8B-B14F-4D97-AF65-F5344CB8AC3E}">
        <p14:creationId xmlns:p14="http://schemas.microsoft.com/office/powerpoint/2010/main" val="2956847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Je n’oublie pas Sylvie Chartier qui gère l’administratif lors des sorties jeunes</a:t>
            </a:r>
          </a:p>
          <a:p>
            <a:r>
              <a:rPr lang="fr-FR" dirty="0"/>
              <a:t>Merci à tous les capitaines de route qui dirigent chaque jour les groupes</a:t>
            </a:r>
          </a:p>
          <a:p>
            <a:r>
              <a:rPr lang="fr-FR" dirty="0"/>
              <a:t>Merci à tous ceux qui proposent des circuits, chaque jeudi</a:t>
            </a:r>
          </a:p>
          <a:p>
            <a:r>
              <a:rPr lang="fr-FR" dirty="0"/>
              <a:t>Une demande de certaines personnes : sorties VTC le dimanche matin, il faudrait 3ou 4 volontaires pour assurer</a:t>
            </a:r>
          </a:p>
          <a:p>
            <a:r>
              <a:rPr lang="fr-FR" dirty="0"/>
              <a:t>Accueil des nouveaux </a:t>
            </a:r>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6</a:t>
            </a:fld>
            <a:endParaRPr lang="fr-FR"/>
          </a:p>
        </p:txBody>
      </p:sp>
    </p:spTree>
    <p:extLst>
      <p:ext uri="{BB962C8B-B14F-4D97-AF65-F5344CB8AC3E}">
        <p14:creationId xmlns:p14="http://schemas.microsoft.com/office/powerpoint/2010/main" val="1459666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7</a:t>
            </a:fld>
            <a:endParaRPr lang="fr-FR"/>
          </a:p>
        </p:txBody>
      </p:sp>
    </p:spTree>
    <p:extLst>
      <p:ext uri="{BB962C8B-B14F-4D97-AF65-F5344CB8AC3E}">
        <p14:creationId xmlns:p14="http://schemas.microsoft.com/office/powerpoint/2010/main" val="58795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8</a:t>
            </a:fld>
            <a:endParaRPr lang="fr-FR"/>
          </a:p>
        </p:txBody>
      </p:sp>
    </p:spTree>
    <p:extLst>
      <p:ext uri="{BB962C8B-B14F-4D97-AF65-F5344CB8AC3E}">
        <p14:creationId xmlns:p14="http://schemas.microsoft.com/office/powerpoint/2010/main" val="4016481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6B40E9-388C-447B-83BB-6DDDD814708F}" type="slidenum">
              <a:rPr lang="fr-FR" smtClean="0"/>
              <a:t>9</a:t>
            </a:fld>
            <a:endParaRPr lang="fr-FR"/>
          </a:p>
        </p:txBody>
      </p:sp>
    </p:spTree>
    <p:extLst>
      <p:ext uri="{BB962C8B-B14F-4D97-AF65-F5344CB8AC3E}">
        <p14:creationId xmlns:p14="http://schemas.microsoft.com/office/powerpoint/2010/main" val="2906114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736962A-2D44-4778-BAD4-A7613380F5F1}" type="datetimeFigureOut">
              <a:rPr lang="fr-FR" smtClean="0"/>
              <a:t>08/11/2017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1053612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736962A-2D44-4778-BAD4-A7613380F5F1}" type="datetimeFigureOut">
              <a:rPr lang="fr-FR" smtClean="0"/>
              <a:t>08/11/2017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1377810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736962A-2D44-4778-BAD4-A7613380F5F1}" type="datetimeFigureOut">
              <a:rPr lang="fr-FR" smtClean="0"/>
              <a:t>08/11/2017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3917907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736962A-2D44-4778-BAD4-A7613380F5F1}" type="datetimeFigureOut">
              <a:rPr lang="fr-FR" smtClean="0"/>
              <a:t>08/11/2017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989060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736962A-2D44-4778-BAD4-A7613380F5F1}" type="datetimeFigureOut">
              <a:rPr lang="fr-FR" smtClean="0"/>
              <a:t>08/11/2017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3853148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736962A-2D44-4778-BAD4-A7613380F5F1}" type="datetimeFigureOut">
              <a:rPr lang="fr-FR" smtClean="0"/>
              <a:t>08/11/2017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2440197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736962A-2D44-4778-BAD4-A7613380F5F1}" type="datetimeFigureOut">
              <a:rPr lang="fr-FR" smtClean="0"/>
              <a:t>08/11/2017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2142087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736962A-2D44-4778-BAD4-A7613380F5F1}" type="datetimeFigureOut">
              <a:rPr lang="fr-FR" smtClean="0"/>
              <a:t>08/11/2017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1633884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736962A-2D44-4778-BAD4-A7613380F5F1}" type="datetimeFigureOut">
              <a:rPr lang="fr-FR" smtClean="0"/>
              <a:t>08/11/2017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62614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736962A-2D44-4778-BAD4-A7613380F5F1}" type="datetimeFigureOut">
              <a:rPr lang="fr-FR" smtClean="0"/>
              <a:t>08/11/2017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629096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736962A-2D44-4778-BAD4-A7613380F5F1}" type="datetimeFigureOut">
              <a:rPr lang="fr-FR" smtClean="0"/>
              <a:t>08/11/2017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96BC89-DFAA-41E3-832F-1CF4D1D52E42}" type="slidenum">
              <a:rPr lang="fr-FR" smtClean="0"/>
              <a:t>‹N°›</a:t>
            </a:fld>
            <a:endParaRPr lang="fr-FR"/>
          </a:p>
        </p:txBody>
      </p:sp>
    </p:spTree>
    <p:extLst>
      <p:ext uri="{BB962C8B-B14F-4D97-AF65-F5344CB8AC3E}">
        <p14:creationId xmlns:p14="http://schemas.microsoft.com/office/powerpoint/2010/main" val="3980299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36962A-2D44-4778-BAD4-A7613380F5F1}" type="datetimeFigureOut">
              <a:rPr lang="fr-FR" smtClean="0"/>
              <a:t>08/11/2017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96BC89-DFAA-41E3-832F-1CF4D1D52E42}" type="slidenum">
              <a:rPr lang="fr-FR" smtClean="0"/>
              <a:t>‹N°›</a:t>
            </a:fld>
            <a:endParaRPr lang="fr-FR"/>
          </a:p>
        </p:txBody>
      </p:sp>
    </p:spTree>
    <p:extLst>
      <p:ext uri="{BB962C8B-B14F-4D97-AF65-F5344CB8AC3E}">
        <p14:creationId xmlns:p14="http://schemas.microsoft.com/office/powerpoint/2010/main" val="1639947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0.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1.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2.xml"/><Relationship Id="rId7" Type="http://schemas.openxmlformats.org/officeDocument/2006/relationships/oleObject" Target="../embeddings/oleObject5.bin"/><Relationship Id="rId12"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image" Target="../media/image4.png"/><Relationship Id="rId11" Type="http://schemas.openxmlformats.org/officeDocument/2006/relationships/image" Target="../media/image16.jpeg"/><Relationship Id="rId5" Type="http://schemas.openxmlformats.org/officeDocument/2006/relationships/image" Target="../media/image3.jpg"/><Relationship Id="rId10" Type="http://schemas.openxmlformats.org/officeDocument/2006/relationships/image" Target="../media/image15.jpeg"/><Relationship Id="rId4" Type="http://schemas.openxmlformats.org/officeDocument/2006/relationships/image" Target="../media/image2.jpeg"/><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3.xml"/><Relationship Id="rId7"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15.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4.xml"/><Relationship Id="rId7"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1.wmf"/><Relationship Id="rId13" Type="http://schemas.openxmlformats.org/officeDocument/2006/relationships/image" Target="../media/image21.jpeg"/><Relationship Id="rId18" Type="http://schemas.openxmlformats.org/officeDocument/2006/relationships/image" Target="../media/image25.jpeg"/><Relationship Id="rId3" Type="http://schemas.openxmlformats.org/officeDocument/2006/relationships/notesSlide" Target="../notesSlides/notesSlide15.xml"/><Relationship Id="rId7" Type="http://schemas.openxmlformats.org/officeDocument/2006/relationships/oleObject" Target="../embeddings/oleObject8.bin"/><Relationship Id="rId12" Type="http://schemas.openxmlformats.org/officeDocument/2006/relationships/image" Target="../media/image20.jpeg"/><Relationship Id="rId17" Type="http://schemas.openxmlformats.org/officeDocument/2006/relationships/image" Target="../media/image24.jpeg"/><Relationship Id="rId2" Type="http://schemas.openxmlformats.org/officeDocument/2006/relationships/slideLayout" Target="../slideLayouts/slideLayout1.xml"/><Relationship Id="rId16" Type="http://schemas.openxmlformats.org/officeDocument/2006/relationships/image" Target="../media/image23.jpeg"/><Relationship Id="rId20" Type="http://schemas.openxmlformats.org/officeDocument/2006/relationships/image" Target="../media/image6.png"/><Relationship Id="rId1" Type="http://schemas.openxmlformats.org/officeDocument/2006/relationships/vmlDrawing" Target="../drawings/vmlDrawing17.vml"/><Relationship Id="rId6" Type="http://schemas.openxmlformats.org/officeDocument/2006/relationships/image" Target="../media/image4.png"/><Relationship Id="rId11" Type="http://schemas.openxmlformats.org/officeDocument/2006/relationships/image" Target="../media/image19.png"/><Relationship Id="rId5" Type="http://schemas.openxmlformats.org/officeDocument/2006/relationships/image" Target="../media/image3.jpg"/><Relationship Id="rId15" Type="http://schemas.openxmlformats.org/officeDocument/2006/relationships/image" Target="../media/image5.png"/><Relationship Id="rId10" Type="http://schemas.openxmlformats.org/officeDocument/2006/relationships/image" Target="../media/image18.jpg"/><Relationship Id="rId19" Type="http://schemas.openxmlformats.org/officeDocument/2006/relationships/image" Target="../media/image26.png"/><Relationship Id="rId4" Type="http://schemas.openxmlformats.org/officeDocument/2006/relationships/image" Target="../media/image2.jpeg"/><Relationship Id="rId9" Type="http://schemas.openxmlformats.org/officeDocument/2006/relationships/image" Target="../media/image17.gif"/><Relationship Id="rId14" Type="http://schemas.openxmlformats.org/officeDocument/2006/relationships/image" Target="../media/image22.jpe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2.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7.jpg"/><Relationship Id="rId4" Type="http://schemas.openxmlformats.org/officeDocument/2006/relationships/image" Target="../media/image3.jp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6.xml"/><Relationship Id="rId7"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7.xml"/><Relationship Id="rId7"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19.v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3.jpg"/><Relationship Id="rId10" Type="http://schemas.openxmlformats.org/officeDocument/2006/relationships/oleObject" Target="../embeddings/oleObject11.bin"/><Relationship Id="rId4" Type="http://schemas.openxmlformats.org/officeDocument/2006/relationships/image" Target="../media/image2.jpeg"/><Relationship Id="rId9"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8.xml"/><Relationship Id="rId7"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vmlDrawing" Target="../drawings/vmlDrawing20.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19.xml"/><Relationship Id="rId7"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vmlDrawing" Target="../drawings/vmlDrawing21.v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3.jpg"/><Relationship Id="rId10" Type="http://schemas.openxmlformats.org/officeDocument/2006/relationships/image" Target="../media/image27.jpeg"/><Relationship Id="rId4" Type="http://schemas.openxmlformats.org/officeDocument/2006/relationships/image" Target="../media/image2.jpeg"/><Relationship Id="rId9"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20.xml"/><Relationship Id="rId7"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vmlDrawing" Target="../drawings/vmlDrawing22.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21.xml"/><Relationship Id="rId7" Type="http://schemas.openxmlformats.org/officeDocument/2006/relationships/image" Target="../media/image28.jpeg"/><Relationship Id="rId2" Type="http://schemas.openxmlformats.org/officeDocument/2006/relationships/slideLayout" Target="../slideLayouts/slideLayout1.xml"/><Relationship Id="rId1" Type="http://schemas.openxmlformats.org/officeDocument/2006/relationships/vmlDrawing" Target="../drawings/vmlDrawing23.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5.png"/><Relationship Id="rId4" Type="http://schemas.openxmlformats.org/officeDocument/2006/relationships/image" Target="../media/image2.jpeg"/><Relationship Id="rId9" Type="http://schemas.openxmlformats.org/officeDocument/2006/relationships/image" Target="../media/image1.wmf"/></Relationships>
</file>

<file path=ppt/slides/_rels/slide26.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22.xml"/><Relationship Id="rId7" Type="http://schemas.openxmlformats.org/officeDocument/2006/relationships/oleObject" Target="../embeddings/oleObject16.bin"/><Relationship Id="rId2" Type="http://schemas.openxmlformats.org/officeDocument/2006/relationships/slideLayout" Target="../slideLayouts/slideLayout1.xml"/><Relationship Id="rId1" Type="http://schemas.openxmlformats.org/officeDocument/2006/relationships/vmlDrawing" Target="../drawings/vmlDrawing24.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23.xml"/><Relationship Id="rId7" Type="http://schemas.openxmlformats.org/officeDocument/2006/relationships/oleObject" Target="../embeddings/oleObject16.bin"/><Relationship Id="rId2" Type="http://schemas.openxmlformats.org/officeDocument/2006/relationships/slideLayout" Target="../slideLayouts/slideLayout1.xml"/><Relationship Id="rId1" Type="http://schemas.openxmlformats.org/officeDocument/2006/relationships/vmlDrawing" Target="../drawings/vmlDrawing25.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24.xml"/><Relationship Id="rId7" Type="http://schemas.openxmlformats.org/officeDocument/2006/relationships/oleObject" Target="../embeddings/oleObject16.bin"/><Relationship Id="rId2" Type="http://schemas.openxmlformats.org/officeDocument/2006/relationships/slideLayout" Target="../slideLayouts/slideLayout1.xml"/><Relationship Id="rId1" Type="http://schemas.openxmlformats.org/officeDocument/2006/relationships/vmlDrawing" Target="../drawings/vmlDrawing26.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25.xml"/><Relationship Id="rId7" Type="http://schemas.openxmlformats.org/officeDocument/2006/relationships/oleObject" Target="../embeddings/oleObject16.bin"/><Relationship Id="rId2" Type="http://schemas.openxmlformats.org/officeDocument/2006/relationships/slideLayout" Target="../slideLayouts/slideLayout1.xml"/><Relationship Id="rId1" Type="http://schemas.openxmlformats.org/officeDocument/2006/relationships/vmlDrawing" Target="../drawings/vmlDrawing27.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8.jpg"/><Relationship Id="rId4" Type="http://schemas.openxmlformats.org/officeDocument/2006/relationships/image" Target="../media/image3.jpg"/><Relationship Id="rId9"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26.xml"/><Relationship Id="rId7"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28.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27.xml"/><Relationship Id="rId7" Type="http://schemas.openxmlformats.org/officeDocument/2006/relationships/oleObject" Target="../embeddings/oleObject17.bin"/><Relationship Id="rId2" Type="http://schemas.openxmlformats.org/officeDocument/2006/relationships/slideLayout" Target="../slideLayouts/slideLayout1.xml"/><Relationship Id="rId1" Type="http://schemas.openxmlformats.org/officeDocument/2006/relationships/vmlDrawing" Target="../drawings/vmlDrawing29.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32.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28.xml"/><Relationship Id="rId7" Type="http://schemas.openxmlformats.org/officeDocument/2006/relationships/oleObject" Target="../embeddings/oleObject18.bin"/><Relationship Id="rId2" Type="http://schemas.openxmlformats.org/officeDocument/2006/relationships/slideLayout" Target="../slideLayouts/slideLayout1.xml"/><Relationship Id="rId1" Type="http://schemas.openxmlformats.org/officeDocument/2006/relationships/vmlDrawing" Target="../drawings/vmlDrawing30.v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3.jpg"/><Relationship Id="rId10" Type="http://schemas.openxmlformats.org/officeDocument/2006/relationships/chart" Target="../charts/chart1.xml"/><Relationship Id="rId4" Type="http://schemas.openxmlformats.org/officeDocument/2006/relationships/image" Target="../media/image2.jpeg"/><Relationship Id="rId9"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29.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1.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29.jpg"/><Relationship Id="rId4" Type="http://schemas.openxmlformats.org/officeDocument/2006/relationships/image" Target="../media/image3.jpg"/><Relationship Id="rId9"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0.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2.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1.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3.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3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2.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4.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3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3.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5.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4.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6.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3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5.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7.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6.png"/></Relationships>
</file>

<file path=ppt/slides/_rels/slide4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6.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8.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4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7.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39.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8.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0.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4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39.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1.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4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0.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2.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4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1.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3.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4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2.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4.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30.PNG"/><Relationship Id="rId4" Type="http://schemas.openxmlformats.org/officeDocument/2006/relationships/image" Target="../media/image3.jpg"/><Relationship Id="rId9" Type="http://schemas.openxmlformats.org/officeDocument/2006/relationships/image" Target="../media/image6.png"/></Relationships>
</file>

<file path=ppt/slides/_rels/slide4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3.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5.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4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4.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6.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31.jpg"/><Relationship Id="rId4" Type="http://schemas.openxmlformats.org/officeDocument/2006/relationships/image" Target="../media/image3.jpg"/><Relationship Id="rId9" Type="http://schemas.openxmlformats.org/officeDocument/2006/relationships/image" Target="../media/image6.png"/></Relationships>
</file>

<file path=ppt/slides/_rels/slide4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5.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g"/><Relationship Id="rId9" Type="http://schemas.openxmlformats.org/officeDocument/2006/relationships/image" Target="../media/image6.png"/></Relationships>
</file>

<file path=ppt/slides/_rels/slide5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5.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7.vml"/><Relationship Id="rId6" Type="http://schemas.openxmlformats.org/officeDocument/2006/relationships/oleObject" Target="../embeddings/oleObject1.bin"/><Relationship Id="rId5" Type="http://schemas.openxmlformats.org/officeDocument/2006/relationships/image" Target="../media/image4.png"/><Relationship Id="rId4" Type="http://schemas.openxmlformats.org/officeDocument/2006/relationships/image" Target="../media/image3.jpg"/><Relationship Id="rId9" Type="http://schemas.openxmlformats.org/officeDocument/2006/relationships/image" Target="../media/image6.png"/></Relationships>
</file>

<file path=ppt/slides/_rels/slide5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6.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8.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33.jpg"/><Relationship Id="rId4" Type="http://schemas.openxmlformats.org/officeDocument/2006/relationships/image" Target="../media/image3.jpg"/><Relationship Id="rId9" Type="http://schemas.openxmlformats.org/officeDocument/2006/relationships/image" Target="../media/image6.png"/></Relationships>
</file>

<file path=ppt/slides/_rels/slide5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47.xml"/><Relationship Id="rId7"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vmlDrawing" Target="../drawings/vmlDrawing49.vml"/><Relationship Id="rId6" Type="http://schemas.openxmlformats.org/officeDocument/2006/relationships/oleObject" Target="../embeddings/oleObject1.bin"/><Relationship Id="rId5" Type="http://schemas.openxmlformats.org/officeDocument/2006/relationships/image" Target="../media/image4.png"/><Relationship Id="rId10" Type="http://schemas.openxmlformats.org/officeDocument/2006/relationships/image" Target="../media/image34.jpeg"/><Relationship Id="rId4" Type="http://schemas.openxmlformats.org/officeDocument/2006/relationships/image" Target="../media/image3.jpg"/><Relationship Id="rId9" Type="http://schemas.openxmlformats.org/officeDocument/2006/relationships/image" Target="../media/image6.png"/></Relationships>
</file>

<file path=ppt/slides/_rels/slide53.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48.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50.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7.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8.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notesSlide" Target="../notesSlides/notesSlide9.xml"/><Relationship Id="rId7"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4.png"/><Relationship Id="rId5" Type="http://schemas.openxmlformats.org/officeDocument/2006/relationships/image" Target="../media/image3.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130425"/>
            <a:ext cx="9036496" cy="4697149"/>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2864" y="576748"/>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68635"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6B95003D-F22F-4994-BFA4-D005B552F9C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
        <p:nvSpPr>
          <p:cNvPr id="6" name="ZoneTexte 5">
            <a:extLst>
              <a:ext uri="{FF2B5EF4-FFF2-40B4-BE49-F238E27FC236}">
                <a16:creationId xmlns:a16="http://schemas.microsoft.com/office/drawing/2014/main" id="{D6029140-CB19-4E4D-B73E-5C1522AFCBDD}"/>
              </a:ext>
            </a:extLst>
          </p:cNvPr>
          <p:cNvSpPr txBox="1"/>
          <p:nvPr/>
        </p:nvSpPr>
        <p:spPr>
          <a:xfrm>
            <a:off x="0" y="2208829"/>
            <a:ext cx="6228184" cy="1446550"/>
          </a:xfrm>
          <a:prstGeom prst="rect">
            <a:avLst/>
          </a:prstGeom>
          <a:noFill/>
        </p:spPr>
        <p:txBody>
          <a:bodyPr wrap="square" rtlCol="0">
            <a:spAutoFit/>
          </a:bodyPr>
          <a:lstStyle/>
          <a:p>
            <a:pPr algn="ctr"/>
            <a:r>
              <a:rPr lang="fr-FR" sz="4400" dirty="0">
                <a:latin typeface="Bodoni MT Black" panose="02070A03080606020203" pitchFamily="18" charset="0"/>
              </a:rPr>
              <a:t>Assemblée Générale </a:t>
            </a:r>
          </a:p>
          <a:p>
            <a:pPr algn="ctr"/>
            <a:r>
              <a:rPr lang="fr-FR" sz="4400" dirty="0">
                <a:latin typeface="Bodoni MT Black" panose="02070A03080606020203" pitchFamily="18" charset="0"/>
              </a:rPr>
              <a:t>8 novembre 2017</a:t>
            </a:r>
          </a:p>
        </p:txBody>
      </p:sp>
    </p:spTree>
    <p:extLst>
      <p:ext uri="{BB962C8B-B14F-4D97-AF65-F5344CB8AC3E}">
        <p14:creationId xmlns:p14="http://schemas.microsoft.com/office/powerpoint/2010/main" val="9652569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130425"/>
            <a:ext cx="9036496" cy="4697149"/>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59456"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14280" y="1191320"/>
            <a:ext cx="1829720" cy="844486"/>
          </a:xfrm>
          <a:prstGeom prst="rect">
            <a:avLst/>
          </a:prstGeom>
        </p:spPr>
      </p:pic>
      <p:graphicFrame>
        <p:nvGraphicFramePr>
          <p:cNvPr id="13" name="Tableau 12">
            <a:extLst>
              <a:ext uri="{FF2B5EF4-FFF2-40B4-BE49-F238E27FC236}">
                <a16:creationId xmlns:a16="http://schemas.microsoft.com/office/drawing/2014/main" id="{1CC41C38-F2ED-4AB3-BF06-1E46938C4CD6}"/>
              </a:ext>
            </a:extLst>
          </p:cNvPr>
          <p:cNvGraphicFramePr>
            <a:graphicFrameLocks noGrp="1"/>
          </p:cNvGraphicFramePr>
          <p:nvPr>
            <p:extLst>
              <p:ext uri="{D42A27DB-BD31-4B8C-83A1-F6EECF244321}">
                <p14:modId xmlns:p14="http://schemas.microsoft.com/office/powerpoint/2010/main" val="1618915142"/>
              </p:ext>
            </p:extLst>
          </p:nvPr>
        </p:nvGraphicFramePr>
        <p:xfrm>
          <a:off x="299464" y="2596827"/>
          <a:ext cx="8568952" cy="3784123"/>
        </p:xfrm>
        <a:graphic>
          <a:graphicData uri="http://schemas.openxmlformats.org/drawingml/2006/table">
            <a:tbl>
              <a:tblPr firstRow="1" firstCol="1" bandRow="1" bandCol="1">
                <a:tableStyleId>{5C22544A-7EE6-4342-B048-85BDC9FD1C3A}</a:tableStyleId>
              </a:tblPr>
              <a:tblGrid>
                <a:gridCol w="2142238">
                  <a:extLst>
                    <a:ext uri="{9D8B030D-6E8A-4147-A177-3AD203B41FA5}">
                      <a16:colId xmlns:a16="http://schemas.microsoft.com/office/drawing/2014/main" val="3454364650"/>
                    </a:ext>
                  </a:extLst>
                </a:gridCol>
                <a:gridCol w="2142238">
                  <a:extLst>
                    <a:ext uri="{9D8B030D-6E8A-4147-A177-3AD203B41FA5}">
                      <a16:colId xmlns:a16="http://schemas.microsoft.com/office/drawing/2014/main" val="3855213910"/>
                    </a:ext>
                  </a:extLst>
                </a:gridCol>
                <a:gridCol w="2141984">
                  <a:extLst>
                    <a:ext uri="{9D8B030D-6E8A-4147-A177-3AD203B41FA5}">
                      <a16:colId xmlns:a16="http://schemas.microsoft.com/office/drawing/2014/main" val="3711751070"/>
                    </a:ext>
                  </a:extLst>
                </a:gridCol>
                <a:gridCol w="2142492">
                  <a:extLst>
                    <a:ext uri="{9D8B030D-6E8A-4147-A177-3AD203B41FA5}">
                      <a16:colId xmlns:a16="http://schemas.microsoft.com/office/drawing/2014/main" val="3443610668"/>
                    </a:ext>
                  </a:extLst>
                </a:gridCol>
              </a:tblGrid>
              <a:tr h="239218">
                <a:tc>
                  <a:txBody>
                    <a:bodyPr/>
                    <a:lstStyle/>
                    <a:p>
                      <a:endParaRPr lang="fr-FR" dirty="0"/>
                    </a:p>
                  </a:txBody>
                  <a:tcPr>
                    <a:solidFill>
                      <a:schemeClr val="bg1"/>
                    </a:solidFill>
                  </a:tcPr>
                </a:tc>
                <a:tc>
                  <a:txBody>
                    <a:bodyPr/>
                    <a:lstStyle/>
                    <a:p>
                      <a:pPr algn="ctr" fontAlgn="ctr"/>
                      <a:r>
                        <a:rPr lang="fr-FR" sz="2000" u="none" strike="noStrike" dirty="0">
                          <a:effectLst/>
                        </a:rPr>
                        <a:t>VELO BALADE</a:t>
                      </a:r>
                      <a:endParaRPr lang="fr-FR" sz="2000" b="0" i="0" u="none" strike="noStrike" dirty="0">
                        <a:solidFill>
                          <a:srgbClr val="FFFF00"/>
                        </a:solidFill>
                        <a:effectLst/>
                        <a:latin typeface="Calibri" panose="020F0502020204030204" pitchFamily="34" charset="0"/>
                      </a:endParaRPr>
                    </a:p>
                  </a:txBody>
                  <a:tcPr marL="9525" marR="9525" marT="9525" marB="0" anchor="ctr">
                    <a:solidFill>
                      <a:srgbClr val="00B050"/>
                    </a:solidFill>
                  </a:tcPr>
                </a:tc>
                <a:tc>
                  <a:txBody>
                    <a:bodyPr/>
                    <a:lstStyle/>
                    <a:p>
                      <a:pPr algn="ctr" fontAlgn="ctr"/>
                      <a:r>
                        <a:rPr lang="fr-FR" sz="2000" u="none" strike="noStrike" dirty="0">
                          <a:effectLst/>
                        </a:rPr>
                        <a:t>VELO RANDO</a:t>
                      </a:r>
                      <a:endParaRPr lang="fr-FR" sz="2000" b="0" i="0" u="none" strike="noStrike" dirty="0">
                        <a:solidFill>
                          <a:srgbClr val="FFFF00"/>
                        </a:solidFill>
                        <a:effectLst/>
                        <a:latin typeface="Calibri" panose="020F0502020204030204" pitchFamily="34" charset="0"/>
                      </a:endParaRPr>
                    </a:p>
                  </a:txBody>
                  <a:tcPr marL="9525" marR="9525" marT="9525" marB="0" anchor="ctr">
                    <a:solidFill>
                      <a:schemeClr val="tx2">
                        <a:lumMod val="60000"/>
                        <a:lumOff val="40000"/>
                      </a:schemeClr>
                    </a:solidFill>
                  </a:tcPr>
                </a:tc>
                <a:tc>
                  <a:txBody>
                    <a:bodyPr/>
                    <a:lstStyle/>
                    <a:p>
                      <a:pPr algn="ctr" fontAlgn="ctr"/>
                      <a:r>
                        <a:rPr lang="fr-FR" sz="2000" u="none" strike="noStrike" dirty="0">
                          <a:effectLst/>
                        </a:rPr>
                        <a:t>VELO SPORT</a:t>
                      </a:r>
                      <a:endParaRPr lang="fr-FR" sz="2000" b="0" i="0" u="none" strike="noStrike" dirty="0">
                        <a:solidFill>
                          <a:srgbClr val="FFFF00"/>
                        </a:solidFill>
                        <a:effectLst/>
                        <a:latin typeface="Calibri" panose="020F0502020204030204" pitchFamily="34" charset="0"/>
                      </a:endParaRPr>
                    </a:p>
                  </a:txBody>
                  <a:tcPr marL="9525" marR="9525" marT="9525" marB="0" anchor="ctr">
                    <a:solidFill>
                      <a:srgbClr val="FF0000"/>
                    </a:solidFill>
                  </a:tcPr>
                </a:tc>
                <a:extLst>
                  <a:ext uri="{0D108BD9-81ED-4DB2-BD59-A6C34878D82A}">
                    <a16:rowId xmlns:a16="http://schemas.microsoft.com/office/drawing/2014/main" val="2606758064"/>
                  </a:ext>
                </a:extLst>
              </a:tr>
              <a:tr h="1288444">
                <a:tc>
                  <a:txBody>
                    <a:bodyPr/>
                    <a:lstStyle/>
                    <a:p>
                      <a:pPr algn="ctr" fontAlgn="ctr"/>
                      <a:r>
                        <a:rPr lang="fr-FR" sz="2000" b="1" i="0" u="none" strike="noStrike" dirty="0">
                          <a:solidFill>
                            <a:srgbClr val="000000"/>
                          </a:solidFill>
                          <a:effectLst/>
                          <a:latin typeface="Calibri" panose="020F0502020204030204" pitchFamily="34" charset="0"/>
                        </a:rPr>
                        <a:t>AUTO-QUESTIONNAIRE</a:t>
                      </a:r>
                    </a:p>
                  </a:txBody>
                  <a:tcPr marL="9525" marR="9525" marT="9525" marB="0" anchor="ctr">
                    <a:solidFill>
                      <a:schemeClr val="tx2">
                        <a:lumMod val="20000"/>
                        <a:lumOff val="80000"/>
                      </a:schemeClr>
                    </a:solidFill>
                  </a:tcPr>
                </a:tc>
                <a:tc>
                  <a:txBody>
                    <a:bodyPr/>
                    <a:lstStyle/>
                    <a:p>
                      <a:pPr algn="ctr"/>
                      <a:endParaRPr lang="fr-FR" dirty="0"/>
                    </a:p>
                  </a:txBody>
                  <a:tcPr anchor="ctr"/>
                </a:tc>
                <a:tc>
                  <a:txBody>
                    <a:bodyPr/>
                    <a:lstStyle/>
                    <a:p>
                      <a:pPr algn="ctr" fontAlgn="ctr"/>
                      <a:r>
                        <a:rPr lang="fr-FR" sz="2400" b="1" i="0" u="none" strike="noStrike" dirty="0">
                          <a:solidFill>
                            <a:srgbClr val="C00000"/>
                          </a:solidFill>
                          <a:effectLst/>
                          <a:latin typeface="Calibri" panose="020F0502020204030204" pitchFamily="34" charset="0"/>
                        </a:rPr>
                        <a:t>LES 4 ANNEES I</a:t>
                      </a:r>
                      <a:r>
                        <a:rPr lang="fr-FR" sz="2300" b="1" i="0" u="none" strike="noStrike" dirty="0">
                          <a:solidFill>
                            <a:srgbClr val="C00000"/>
                          </a:solidFill>
                          <a:effectLst/>
                          <a:latin typeface="Calibri" panose="020F0502020204030204" pitchFamily="34" charset="0"/>
                        </a:rPr>
                        <a:t>NTERMEDIAIRE</a:t>
                      </a:r>
                      <a:r>
                        <a:rPr lang="fr-FR" sz="2400" b="1" i="0" u="none" strike="noStrike" dirty="0">
                          <a:solidFill>
                            <a:srgbClr val="C00000"/>
                          </a:solidFill>
                          <a:effectLst/>
                          <a:latin typeface="Calibri" panose="020F0502020204030204" pitchFamily="34" charset="0"/>
                        </a:rPr>
                        <a:t>S</a:t>
                      </a:r>
                    </a:p>
                  </a:txBody>
                  <a:tcPr marL="9525" marR="9525" marT="9525" marB="0" anchor="ctr"/>
                </a:tc>
                <a:tc>
                  <a:txBody>
                    <a:bodyPr/>
                    <a:lstStyle/>
                    <a:p>
                      <a:pPr algn="ctr"/>
                      <a:endParaRPr lang="fr-FR" sz="2400" b="1" dirty="0"/>
                    </a:p>
                  </a:txBody>
                  <a:tcPr anchor="ctr"/>
                </a:tc>
                <a:extLst>
                  <a:ext uri="{0D108BD9-81ED-4DB2-BD59-A6C34878D82A}">
                    <a16:rowId xmlns:a16="http://schemas.microsoft.com/office/drawing/2014/main" val="604392287"/>
                  </a:ext>
                </a:extLst>
              </a:tr>
              <a:tr h="761468">
                <a:tc>
                  <a:txBody>
                    <a:bodyPr/>
                    <a:lstStyle/>
                    <a:p>
                      <a:pPr algn="ctr" fontAlgn="ctr"/>
                      <a:r>
                        <a:rPr lang="fr-FR" sz="2000" b="1" i="0" u="none" strike="noStrike" dirty="0">
                          <a:solidFill>
                            <a:srgbClr val="000000"/>
                          </a:solidFill>
                          <a:effectLst/>
                          <a:latin typeface="Calibri" panose="020F0502020204030204" pitchFamily="34" charset="0"/>
                        </a:rPr>
                        <a:t>RESPONSABILITE</a:t>
                      </a:r>
                    </a:p>
                  </a:txBody>
                  <a:tcPr marL="9525" marR="9525" marT="9525" marB="0" anchor="ctr">
                    <a:solidFill>
                      <a:schemeClr val="bg1">
                        <a:lumMod val="95000"/>
                      </a:schemeClr>
                    </a:solidFill>
                  </a:tcPr>
                </a:tc>
                <a:tc>
                  <a:txBody>
                    <a:bodyPr/>
                    <a:lstStyle/>
                    <a:p>
                      <a:pPr algn="ctr" fontAlgn="ctr"/>
                      <a:endParaRPr lang="fr-FR" sz="1800" b="0" i="0" u="none" strike="noStrike" dirty="0">
                        <a:solidFill>
                          <a:srgbClr val="C00000"/>
                        </a:solidFill>
                        <a:effectLst/>
                        <a:latin typeface="Calibri" panose="020F0502020204030204" pitchFamily="34" charset="0"/>
                      </a:endParaRPr>
                    </a:p>
                  </a:txBody>
                  <a:tcPr marL="9525" marR="9525" marT="9525" marB="0" anchor="ctr">
                    <a:solidFill>
                      <a:schemeClr val="bg2"/>
                    </a:solidFill>
                  </a:tcPr>
                </a:tc>
                <a:tc>
                  <a:txBody>
                    <a:bodyPr/>
                    <a:lstStyle/>
                    <a:p>
                      <a:pPr algn="ctr" fontAlgn="ctr"/>
                      <a:r>
                        <a:rPr lang="fr-FR" sz="2800" b="1" i="0" u="none" strike="noStrike" dirty="0">
                          <a:solidFill>
                            <a:srgbClr val="0070C0"/>
                          </a:solidFill>
                          <a:effectLst/>
                          <a:latin typeface="Calibri" panose="020F0502020204030204" pitchFamily="34" charset="0"/>
                        </a:rPr>
                        <a:t>L’ADHERENT</a:t>
                      </a:r>
                    </a:p>
                  </a:txBody>
                  <a:tcPr marL="9525" marR="9525" marT="9525" marB="0" anchor="ctr"/>
                </a:tc>
                <a:tc>
                  <a:txBody>
                    <a:bodyPr/>
                    <a:lstStyle/>
                    <a:p>
                      <a:pPr algn="ctr" fontAlgn="ctr"/>
                      <a:endParaRPr lang="fr-FR" sz="2800" b="0" i="0" u="none" strike="noStrike" dirty="0">
                        <a:solidFill>
                          <a:srgbClr val="C00000"/>
                        </a:solidFill>
                        <a:effectLst/>
                        <a:latin typeface="Calibri" panose="020F0502020204030204" pitchFamily="34" charset="0"/>
                      </a:endParaRPr>
                    </a:p>
                  </a:txBody>
                  <a:tcPr marL="9525" marR="9525" marT="9525" marB="0" anchor="ctr">
                    <a:solidFill>
                      <a:schemeClr val="bg1">
                        <a:lumMod val="95000"/>
                      </a:schemeClr>
                    </a:solidFill>
                  </a:tcPr>
                </a:tc>
                <a:extLst>
                  <a:ext uri="{0D108BD9-81ED-4DB2-BD59-A6C34878D82A}">
                    <a16:rowId xmlns:a16="http://schemas.microsoft.com/office/drawing/2014/main" val="3732297740"/>
                  </a:ext>
                </a:extLst>
              </a:tr>
              <a:tr h="1368451">
                <a:tc>
                  <a:txBody>
                    <a:bodyPr/>
                    <a:lstStyle/>
                    <a:p>
                      <a:pPr algn="ctr" fontAlgn="ctr"/>
                      <a:r>
                        <a:rPr lang="fr-FR" sz="2000" b="1" i="0" u="none" strike="noStrike" dirty="0">
                          <a:solidFill>
                            <a:srgbClr val="000000"/>
                          </a:solidFill>
                          <a:effectLst/>
                          <a:latin typeface="Calibri" panose="020F0502020204030204" pitchFamily="34" charset="0"/>
                        </a:rPr>
                        <a:t>CONSERVATION DU DOCUMENT</a:t>
                      </a:r>
                    </a:p>
                  </a:txBody>
                  <a:tcPr marL="9525" marR="9525" marT="9525" marB="0" anchor="ctr">
                    <a:solidFill>
                      <a:schemeClr val="tx2">
                        <a:lumMod val="20000"/>
                        <a:lumOff val="80000"/>
                      </a:schemeClr>
                    </a:solidFill>
                  </a:tcPr>
                </a:tc>
                <a:tc>
                  <a:txBody>
                    <a:bodyPr/>
                    <a:lstStyle/>
                    <a:p>
                      <a:pPr algn="ctr" fontAlgn="ctr"/>
                      <a:endParaRPr lang="fr-FR" sz="1800" b="0" i="0" u="none" strike="noStrike" dirty="0">
                        <a:solidFill>
                          <a:srgbClr val="FFFF00"/>
                        </a:solidFill>
                        <a:effectLst/>
                        <a:latin typeface="Calibri" panose="020F0502020204030204" pitchFamily="34" charset="0"/>
                      </a:endParaRPr>
                    </a:p>
                  </a:txBody>
                  <a:tcPr marL="9525" marR="9525" marT="9525" marB="0" anchor="ctr">
                    <a:solidFill>
                      <a:schemeClr val="tx2">
                        <a:lumMod val="20000"/>
                        <a:lumOff val="80000"/>
                      </a:schemeClr>
                    </a:solidFill>
                  </a:tcPr>
                </a:tc>
                <a:tc>
                  <a:txBody>
                    <a:bodyPr/>
                    <a:lstStyle/>
                    <a:p>
                      <a:pPr algn="ctr" fontAlgn="ctr"/>
                      <a:r>
                        <a:rPr lang="fr-FR" sz="2400" b="1" i="0" u="none" strike="noStrike" dirty="0">
                          <a:solidFill>
                            <a:srgbClr val="FFFF00"/>
                          </a:solidFill>
                          <a:effectLst/>
                          <a:latin typeface="Calibri" panose="020F0502020204030204" pitchFamily="34" charset="0"/>
                        </a:rPr>
                        <a:t>L’ADHERENT</a:t>
                      </a:r>
                    </a:p>
                  </a:txBody>
                  <a:tcPr marL="9525" marR="9525" marT="9525" marB="0" anchor="ctr">
                    <a:gradFill>
                      <a:gsLst>
                        <a:gs pos="95000">
                          <a:srgbClr val="FF0000"/>
                        </a:gs>
                        <a:gs pos="23000">
                          <a:schemeClr val="tx1"/>
                        </a:gs>
                        <a:gs pos="96000">
                          <a:srgbClr val="00B050"/>
                        </a:gs>
                        <a:gs pos="56000">
                          <a:schemeClr val="accent1">
                            <a:lumMod val="45000"/>
                            <a:lumOff val="55000"/>
                          </a:schemeClr>
                        </a:gs>
                        <a:gs pos="57000">
                          <a:schemeClr val="accent1">
                            <a:lumMod val="45000"/>
                            <a:lumOff val="55000"/>
                          </a:schemeClr>
                        </a:gs>
                        <a:gs pos="57000">
                          <a:schemeClr val="accent3">
                            <a:lumMod val="50000"/>
                          </a:schemeClr>
                        </a:gs>
                      </a:gsLst>
                      <a:lin ang="5400000" scaled="1"/>
                    </a:gra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fr-FR" sz="2000" b="1" i="0" u="none" strike="noStrike" dirty="0">
                        <a:solidFill>
                          <a:schemeClr val="tx1"/>
                        </a:solidFill>
                        <a:effectLst/>
                        <a:latin typeface="Calibri" panose="020F050202020403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fr-FR" sz="2000" b="1" i="0" u="none" strike="noStrike" dirty="0">
                        <a:solidFill>
                          <a:schemeClr val="tx1"/>
                        </a:solidFill>
                        <a:effectLst/>
                        <a:latin typeface="Calibri" panose="020F050202020403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fr-FR" sz="2000" b="0" i="0" u="none" strike="noStrike" dirty="0">
                        <a:solidFill>
                          <a:srgbClr val="002060"/>
                        </a:solidFill>
                        <a:effectLst/>
                        <a:latin typeface="Calibri" panose="020F0502020204030204" pitchFamily="34" charset="0"/>
                      </a:endParaRPr>
                    </a:p>
                    <a:p>
                      <a:pPr algn="ctr" fontAlgn="ctr"/>
                      <a:endParaRPr lang="fr-FR" sz="1800" b="0" i="0" u="none" strike="noStrike" dirty="0">
                        <a:solidFill>
                          <a:srgbClr val="FFFF00"/>
                        </a:solidFill>
                        <a:effectLst/>
                        <a:latin typeface="Calibri" panose="020F0502020204030204" pitchFamily="34" charset="0"/>
                      </a:endParaRPr>
                    </a:p>
                  </a:txBody>
                  <a:tcPr marL="9525" marR="9525" marT="9525" marB="0" anchor="ctr">
                    <a:solidFill>
                      <a:schemeClr val="accent1">
                        <a:tint val="40000"/>
                      </a:schemeClr>
                    </a:solidFill>
                  </a:tcPr>
                </a:tc>
                <a:extLst>
                  <a:ext uri="{0D108BD9-81ED-4DB2-BD59-A6C34878D82A}">
                    <a16:rowId xmlns:a16="http://schemas.microsoft.com/office/drawing/2014/main" val="1242051163"/>
                  </a:ext>
                </a:extLst>
              </a:tr>
            </a:tbl>
          </a:graphicData>
        </a:graphic>
      </p:graphicFrame>
      <p:sp>
        <p:nvSpPr>
          <p:cNvPr id="15" name="ZoneTexte 14">
            <a:extLst>
              <a:ext uri="{FF2B5EF4-FFF2-40B4-BE49-F238E27FC236}">
                <a16:creationId xmlns:a16="http://schemas.microsoft.com/office/drawing/2014/main" id="{CA728AB2-F68D-4F25-8E25-5CB4F5C05AC2}"/>
              </a:ext>
            </a:extLst>
          </p:cNvPr>
          <p:cNvSpPr txBox="1"/>
          <p:nvPr/>
        </p:nvSpPr>
        <p:spPr>
          <a:xfrm>
            <a:off x="287523" y="1884631"/>
            <a:ext cx="8568952" cy="707886"/>
          </a:xfrm>
          <a:prstGeom prst="rect">
            <a:avLst/>
          </a:prstGeom>
          <a:solidFill>
            <a:schemeClr val="bg1"/>
          </a:solidFill>
        </p:spPr>
        <p:txBody>
          <a:bodyPr wrap="square" rtlCol="0" anchor="ctr">
            <a:spAutoFit/>
          </a:bodyPr>
          <a:lstStyle/>
          <a:p>
            <a:pPr algn="ctr"/>
            <a:r>
              <a:rPr lang="fr-FR" sz="4000" dirty="0">
                <a:solidFill>
                  <a:srgbClr val="C00000"/>
                </a:solidFill>
              </a:rPr>
              <a:t>FORMULES</a:t>
            </a:r>
            <a:r>
              <a:rPr lang="fr-FR" sz="4000" dirty="0"/>
              <a:t> </a:t>
            </a:r>
            <a:r>
              <a:rPr lang="fr-FR" sz="4000" dirty="0">
                <a:solidFill>
                  <a:srgbClr val="C00000"/>
                </a:solidFill>
              </a:rPr>
              <a:t>DE LICENCES 2018</a:t>
            </a:r>
          </a:p>
        </p:txBody>
      </p:sp>
      <p:pic>
        <p:nvPicPr>
          <p:cNvPr id="14" name="Image 13">
            <a:extLst>
              <a:ext uri="{FF2B5EF4-FFF2-40B4-BE49-F238E27FC236}">
                <a16:creationId xmlns:a16="http://schemas.microsoft.com/office/drawing/2014/main" id="{D9A6E31E-57FD-4F77-ABF8-F3DA3C7397B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1102406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36F5CF-1437-47A8-A035-109C22A538A3}"/>
              </a:ext>
            </a:extLst>
          </p:cNvPr>
          <p:cNvPicPr/>
          <p:nvPr>
            <p:extLst/>
          </p:nvPr>
        </p:nvPicPr>
        <p:blipFill>
          <a:blip r:embed="rId2"/>
          <a:stretch>
            <a:fillRect/>
          </a:stretch>
        </p:blipFill>
        <p:spPr>
          <a:xfrm>
            <a:off x="441904" y="188640"/>
            <a:ext cx="8412240" cy="6480720"/>
          </a:xfrm>
          <a:prstGeom prst="rect">
            <a:avLst/>
          </a:prstGeom>
        </p:spPr>
      </p:pic>
    </p:spTree>
    <p:extLst>
      <p:ext uri="{BB962C8B-B14F-4D97-AF65-F5344CB8AC3E}">
        <p14:creationId xmlns:p14="http://schemas.microsoft.com/office/powerpoint/2010/main" val="3410246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a:extLst>
              <a:ext uri="{FF2B5EF4-FFF2-40B4-BE49-F238E27FC236}">
                <a16:creationId xmlns:a16="http://schemas.microsoft.com/office/drawing/2014/main" id="{110E6896-6416-4089-ADF1-6D337372D0D7}"/>
              </a:ext>
            </a:extLst>
          </p:cNvPr>
          <p:cNvGraphicFramePr>
            <a:graphicFrameLocks noChangeAspect="1"/>
          </p:cNvGraphicFramePr>
          <p:nvPr>
            <p:extLst>
              <p:ext uri="{D42A27DB-BD31-4B8C-83A1-F6EECF244321}">
                <p14:modId xmlns:p14="http://schemas.microsoft.com/office/powerpoint/2010/main" val="3565861078"/>
              </p:ext>
            </p:extLst>
          </p:nvPr>
        </p:nvGraphicFramePr>
        <p:xfrm>
          <a:off x="1292225" y="845008"/>
          <a:ext cx="6016079" cy="5681205"/>
        </p:xfrm>
        <a:graphic>
          <a:graphicData uri="http://schemas.openxmlformats.org/presentationml/2006/ole">
            <mc:AlternateContent xmlns:mc="http://schemas.openxmlformats.org/markup-compatibility/2006">
              <mc:Choice xmlns:v="urn:schemas-microsoft-com:vml" Requires="v">
                <p:oleObj spid="_x0000_s61497" name="Document" r:id="rId3" imgW="6559536" imgH="6194180" progId="Word.Document.12">
                  <p:embed/>
                </p:oleObj>
              </mc:Choice>
              <mc:Fallback>
                <p:oleObj name="Document" r:id="rId3" imgW="6559536" imgH="6194180" progId="Word.Document.12">
                  <p:embed/>
                  <p:pic>
                    <p:nvPicPr>
                      <p:cNvPr id="0" name=""/>
                      <p:cNvPicPr/>
                      <p:nvPr/>
                    </p:nvPicPr>
                    <p:blipFill>
                      <a:blip r:embed="rId4"/>
                      <a:stretch>
                        <a:fillRect/>
                      </a:stretch>
                    </p:blipFill>
                    <p:spPr>
                      <a:xfrm>
                        <a:off x="1292225" y="845008"/>
                        <a:ext cx="6016079" cy="5681205"/>
                      </a:xfrm>
                      <a:prstGeom prst="rect">
                        <a:avLst/>
                      </a:prstGeom>
                    </p:spPr>
                  </p:pic>
                </p:oleObj>
              </mc:Fallback>
            </mc:AlternateContent>
          </a:graphicData>
        </a:graphic>
      </p:graphicFrame>
    </p:spTree>
    <p:extLst>
      <p:ext uri="{BB962C8B-B14F-4D97-AF65-F5344CB8AC3E}">
        <p14:creationId xmlns:p14="http://schemas.microsoft.com/office/powerpoint/2010/main" val="4144668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a:extLst>
              <a:ext uri="{FF2B5EF4-FFF2-40B4-BE49-F238E27FC236}">
                <a16:creationId xmlns:a16="http://schemas.microsoft.com/office/drawing/2014/main" id="{8CB88DED-D032-41C9-8ACB-A5CBC99BE693}"/>
              </a:ext>
            </a:extLst>
          </p:cNvPr>
          <p:cNvGraphicFramePr>
            <a:graphicFrameLocks noChangeAspect="1"/>
          </p:cNvGraphicFramePr>
          <p:nvPr>
            <p:extLst>
              <p:ext uri="{D42A27DB-BD31-4B8C-83A1-F6EECF244321}">
                <p14:modId xmlns:p14="http://schemas.microsoft.com/office/powerpoint/2010/main" val="691208964"/>
              </p:ext>
            </p:extLst>
          </p:nvPr>
        </p:nvGraphicFramePr>
        <p:xfrm>
          <a:off x="561975" y="595313"/>
          <a:ext cx="8020050" cy="5667375"/>
        </p:xfrm>
        <a:graphic>
          <a:graphicData uri="http://schemas.openxmlformats.org/presentationml/2006/ole">
            <mc:AlternateContent xmlns:mc="http://schemas.openxmlformats.org/markup-compatibility/2006">
              <mc:Choice xmlns:v="urn:schemas-microsoft-com:vml" Requires="v">
                <p:oleObj spid="_x0000_s62520" name="Acrobat Document" r:id="rId3" imgW="8019661" imgH="5667021" progId="AcroExch.Document.DC">
                  <p:embed/>
                </p:oleObj>
              </mc:Choice>
              <mc:Fallback>
                <p:oleObj name="Acrobat Document" r:id="rId3" imgW="8019661" imgH="5667021" progId="AcroExch.Document.DC">
                  <p:embed/>
                  <p:pic>
                    <p:nvPicPr>
                      <p:cNvPr id="0" name=""/>
                      <p:cNvPicPr/>
                      <p:nvPr/>
                    </p:nvPicPr>
                    <p:blipFill>
                      <a:blip r:embed="rId4"/>
                      <a:stretch>
                        <a:fillRect/>
                      </a:stretch>
                    </p:blipFill>
                    <p:spPr>
                      <a:xfrm>
                        <a:off x="561975" y="595313"/>
                        <a:ext cx="8020050" cy="5667375"/>
                      </a:xfrm>
                      <a:prstGeom prst="rect">
                        <a:avLst/>
                      </a:prstGeom>
                    </p:spPr>
                  </p:pic>
                </p:oleObj>
              </mc:Fallback>
            </mc:AlternateContent>
          </a:graphicData>
        </a:graphic>
      </p:graphicFrame>
    </p:spTree>
    <p:extLst>
      <p:ext uri="{BB962C8B-B14F-4D97-AF65-F5344CB8AC3E}">
        <p14:creationId xmlns:p14="http://schemas.microsoft.com/office/powerpoint/2010/main" val="3538181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a:extLst>
              <a:ext uri="{FF2B5EF4-FFF2-40B4-BE49-F238E27FC236}">
                <a16:creationId xmlns:a16="http://schemas.microsoft.com/office/drawing/2014/main" id="{6BD08599-DDAA-4A08-8019-533DCF63AD6F}"/>
              </a:ext>
            </a:extLst>
          </p:cNvPr>
          <p:cNvGraphicFramePr>
            <a:graphicFrameLocks noChangeAspect="1"/>
          </p:cNvGraphicFramePr>
          <p:nvPr>
            <p:extLst>
              <p:ext uri="{D42A27DB-BD31-4B8C-83A1-F6EECF244321}">
                <p14:modId xmlns:p14="http://schemas.microsoft.com/office/powerpoint/2010/main" val="593615889"/>
              </p:ext>
            </p:extLst>
          </p:nvPr>
        </p:nvGraphicFramePr>
        <p:xfrm>
          <a:off x="107504" y="188640"/>
          <a:ext cx="8928991" cy="6669360"/>
        </p:xfrm>
        <a:graphic>
          <a:graphicData uri="http://schemas.openxmlformats.org/presentationml/2006/ole">
            <mc:AlternateContent xmlns:mc="http://schemas.openxmlformats.org/markup-compatibility/2006">
              <mc:Choice xmlns:v="urn:schemas-microsoft-com:vml" Requires="v">
                <p:oleObj spid="_x0000_s63544" name="Worksheet" r:id="rId3" imgW="8667872" imgH="7877131" progId="Excel.Sheet.8">
                  <p:embed/>
                </p:oleObj>
              </mc:Choice>
              <mc:Fallback>
                <p:oleObj name="Worksheet" r:id="rId3" imgW="8667872" imgH="7877131" progId="Excel.Sheet.8">
                  <p:embed/>
                  <p:pic>
                    <p:nvPicPr>
                      <p:cNvPr id="0" name=""/>
                      <p:cNvPicPr/>
                      <p:nvPr/>
                    </p:nvPicPr>
                    <p:blipFill>
                      <a:blip r:embed="rId4"/>
                      <a:stretch>
                        <a:fillRect/>
                      </a:stretch>
                    </p:blipFill>
                    <p:spPr>
                      <a:xfrm>
                        <a:off x="107504" y="188640"/>
                        <a:ext cx="8928991" cy="6669360"/>
                      </a:xfrm>
                      <a:prstGeom prst="rect">
                        <a:avLst/>
                      </a:prstGeom>
                    </p:spPr>
                  </p:pic>
                </p:oleObj>
              </mc:Fallback>
            </mc:AlternateContent>
          </a:graphicData>
        </a:graphic>
      </p:graphicFrame>
    </p:spTree>
    <p:extLst>
      <p:ext uri="{BB962C8B-B14F-4D97-AF65-F5344CB8AC3E}">
        <p14:creationId xmlns:p14="http://schemas.microsoft.com/office/powerpoint/2010/main" val="170262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208828"/>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2714801678"/>
              </p:ext>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18567"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graphicFrame>
        <p:nvGraphicFramePr>
          <p:cNvPr id="9" name="Tableau 8"/>
          <p:cNvGraphicFramePr>
            <a:graphicFrameLocks noGrp="1"/>
          </p:cNvGraphicFramePr>
          <p:nvPr>
            <p:extLst>
              <p:ext uri="{D42A27DB-BD31-4B8C-83A1-F6EECF244321}">
                <p14:modId xmlns:p14="http://schemas.microsoft.com/office/powerpoint/2010/main" val="939338448"/>
              </p:ext>
            </p:extLst>
          </p:nvPr>
        </p:nvGraphicFramePr>
        <p:xfrm>
          <a:off x="107504" y="2279395"/>
          <a:ext cx="8784975" cy="4578605"/>
        </p:xfrm>
        <a:graphic>
          <a:graphicData uri="http://schemas.openxmlformats.org/drawingml/2006/table">
            <a:tbl>
              <a:tblPr firstRow="1" bandRow="1">
                <a:tableStyleId>{5C22544A-7EE6-4342-B048-85BDC9FD1C3A}</a:tableStyleId>
              </a:tblPr>
              <a:tblGrid>
                <a:gridCol w="2176095">
                  <a:extLst>
                    <a:ext uri="{9D8B030D-6E8A-4147-A177-3AD203B41FA5}">
                      <a16:colId xmlns:a16="http://schemas.microsoft.com/office/drawing/2014/main" val="20000"/>
                    </a:ext>
                  </a:extLst>
                </a:gridCol>
                <a:gridCol w="1337895">
                  <a:extLst>
                    <a:ext uri="{9D8B030D-6E8A-4147-A177-3AD203B41FA5}">
                      <a16:colId xmlns:a16="http://schemas.microsoft.com/office/drawing/2014/main" val="20001"/>
                    </a:ext>
                  </a:extLst>
                </a:gridCol>
                <a:gridCol w="1756995">
                  <a:extLst>
                    <a:ext uri="{9D8B030D-6E8A-4147-A177-3AD203B41FA5}">
                      <a16:colId xmlns:a16="http://schemas.microsoft.com/office/drawing/2014/main" val="20002"/>
                    </a:ext>
                  </a:extLst>
                </a:gridCol>
                <a:gridCol w="1756995">
                  <a:extLst>
                    <a:ext uri="{9D8B030D-6E8A-4147-A177-3AD203B41FA5}">
                      <a16:colId xmlns:a16="http://schemas.microsoft.com/office/drawing/2014/main" val="20003"/>
                    </a:ext>
                  </a:extLst>
                </a:gridCol>
                <a:gridCol w="1756995">
                  <a:extLst>
                    <a:ext uri="{9D8B030D-6E8A-4147-A177-3AD203B41FA5}">
                      <a16:colId xmlns:a16="http://schemas.microsoft.com/office/drawing/2014/main" val="20004"/>
                    </a:ext>
                  </a:extLst>
                </a:gridCol>
              </a:tblGrid>
              <a:tr h="1714821">
                <a:tc>
                  <a:txBody>
                    <a:bodyPr/>
                    <a:lstStyle/>
                    <a:p>
                      <a:endParaRPr lang="fr-FR" dirty="0"/>
                    </a:p>
                    <a:p>
                      <a:pPr marL="0" marR="0" lvl="0" indent="0" algn="ctr" defTabSz="914400" rtl="0" eaLnBrk="1" fontAlgn="auto" latinLnBrk="0" hangingPunct="1">
                        <a:lnSpc>
                          <a:spcPct val="100000"/>
                        </a:lnSpc>
                        <a:spcBef>
                          <a:spcPts val="0"/>
                        </a:spcBef>
                        <a:spcAft>
                          <a:spcPts val="0"/>
                        </a:spcAft>
                        <a:buClrTx/>
                        <a:buSzTx/>
                        <a:buFontTx/>
                        <a:buNone/>
                        <a:tabLst/>
                        <a:defRPr/>
                      </a:pPr>
                      <a:r>
                        <a:rPr lang="fr-FR" sz="4000" dirty="0">
                          <a:solidFill>
                            <a:schemeClr val="tx1"/>
                          </a:solidFill>
                          <a:latin typeface="Arial" panose="020B0604020202020204" pitchFamily="34" charset="0"/>
                          <a:cs typeface="Arial" panose="020B0604020202020204" pitchFamily="34" charset="0"/>
                        </a:rPr>
                        <a:t>192</a:t>
                      </a:r>
                    </a:p>
                    <a:p>
                      <a:endParaRPr lang="fr-FR"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endParaRPr lang="fr-FR" dirty="0"/>
                    </a:p>
                  </a:txBody>
                  <a:tcPr>
                    <a:noFill/>
                  </a:tcPr>
                </a:tc>
                <a:tc>
                  <a:txBody>
                    <a:bodyPr/>
                    <a:lstStyle/>
                    <a:p>
                      <a:endParaRPr lang="fr-FR" dirty="0"/>
                    </a:p>
                  </a:txBody>
                  <a:tcPr>
                    <a:noFill/>
                  </a:tcPr>
                </a:tc>
                <a:tc>
                  <a:txBody>
                    <a:bodyPr/>
                    <a:lstStyle/>
                    <a:p>
                      <a:pPr algn="ctr"/>
                      <a:r>
                        <a:rPr lang="fr-FR" sz="2800" dirty="0">
                          <a:latin typeface="Arial" panose="020B0604020202020204" pitchFamily="34" charset="0"/>
                          <a:cs typeface="Arial" panose="020B0604020202020204" pitchFamily="34" charset="0"/>
                        </a:rPr>
                        <a:t>Femme</a:t>
                      </a:r>
                    </a:p>
                  </a:txBody>
                  <a:tcPr anchor="ctr"/>
                </a:tc>
                <a:tc>
                  <a:txBody>
                    <a:bodyPr/>
                    <a:lstStyle/>
                    <a:p>
                      <a:r>
                        <a:rPr lang="fr-FR" sz="2800" dirty="0">
                          <a:latin typeface="Arial" panose="020B0604020202020204" pitchFamily="34" charset="0"/>
                          <a:cs typeface="Arial" panose="020B0604020202020204" pitchFamily="34" charset="0"/>
                        </a:rPr>
                        <a:t>Homme</a:t>
                      </a:r>
                    </a:p>
                  </a:txBody>
                  <a:tcPr anchor="ctr"/>
                </a:tc>
                <a:extLst>
                  <a:ext uri="{0D108BD9-81ED-4DB2-BD59-A6C34878D82A}">
                    <a16:rowId xmlns:a16="http://schemas.microsoft.com/office/drawing/2014/main" val="10000"/>
                  </a:ext>
                </a:extLst>
              </a:tr>
              <a:tr h="715946">
                <a:tc>
                  <a:txBody>
                    <a:bodyPr/>
                    <a:lstStyle/>
                    <a:p>
                      <a:pPr algn="ctr"/>
                      <a:r>
                        <a:rPr lang="fr-FR" sz="2800" dirty="0">
                          <a:latin typeface="Arial" panose="020B0604020202020204" pitchFamily="34" charset="0"/>
                          <a:cs typeface="Arial" panose="020B0604020202020204" pitchFamily="34" charset="0"/>
                        </a:rPr>
                        <a:t>SENIORS</a:t>
                      </a:r>
                    </a:p>
                  </a:txBody>
                  <a:tcPr anchor="ctr"/>
                </a:tc>
                <a:tc>
                  <a:txBody>
                    <a:bodyPr/>
                    <a:lstStyle/>
                    <a:p>
                      <a:pPr algn="ctr"/>
                      <a:r>
                        <a:rPr lang="fr-FR" sz="2800" dirty="0">
                          <a:latin typeface="Arial" panose="020B0604020202020204" pitchFamily="34" charset="0"/>
                          <a:cs typeface="Arial" panose="020B0604020202020204" pitchFamily="34" charset="0"/>
                        </a:rPr>
                        <a:t>=&lt;</a:t>
                      </a:r>
                    </a:p>
                  </a:txBody>
                  <a:tcPr anchor="ctr"/>
                </a:tc>
                <a:tc>
                  <a:txBody>
                    <a:bodyPr/>
                    <a:lstStyle/>
                    <a:p>
                      <a:pPr algn="ctr"/>
                      <a:r>
                        <a:rPr lang="fr-FR" sz="2800" dirty="0">
                          <a:latin typeface="Arial" panose="020B0604020202020204" pitchFamily="34" charset="0"/>
                          <a:cs typeface="Arial" panose="020B0604020202020204" pitchFamily="34" charset="0"/>
                        </a:rPr>
                        <a:t>1957</a:t>
                      </a:r>
                    </a:p>
                  </a:txBody>
                  <a:tcPr anchor="ctr"/>
                </a:tc>
                <a:tc>
                  <a:txBody>
                    <a:bodyPr/>
                    <a:lstStyle/>
                    <a:p>
                      <a:pPr algn="ctr"/>
                      <a:r>
                        <a:rPr lang="fr-FR" sz="2800" dirty="0">
                          <a:latin typeface="Arial" panose="020B0604020202020204" pitchFamily="34" charset="0"/>
                          <a:cs typeface="Arial" panose="020B0604020202020204" pitchFamily="34" charset="0"/>
                        </a:rPr>
                        <a:t>29</a:t>
                      </a:r>
                    </a:p>
                  </a:txBody>
                  <a:tcPr anchor="ctr"/>
                </a:tc>
                <a:tc>
                  <a:txBody>
                    <a:bodyPr/>
                    <a:lstStyle/>
                    <a:p>
                      <a:pPr algn="ctr"/>
                      <a:r>
                        <a:rPr lang="fr-FR" sz="2800" dirty="0">
                          <a:latin typeface="Arial" panose="020B0604020202020204" pitchFamily="34" charset="0"/>
                          <a:cs typeface="Arial" panose="020B0604020202020204" pitchFamily="34" charset="0"/>
                        </a:rPr>
                        <a:t>64</a:t>
                      </a:r>
                    </a:p>
                  </a:txBody>
                  <a:tcPr anchor="ctr"/>
                </a:tc>
                <a:extLst>
                  <a:ext uri="{0D108BD9-81ED-4DB2-BD59-A6C34878D82A}">
                    <a16:rowId xmlns:a16="http://schemas.microsoft.com/office/drawing/2014/main" val="10001"/>
                  </a:ext>
                </a:extLst>
              </a:tr>
              <a:tr h="715946">
                <a:tc>
                  <a:txBody>
                    <a:bodyPr/>
                    <a:lstStyle/>
                    <a:p>
                      <a:pPr algn="ctr"/>
                      <a:r>
                        <a:rPr lang="fr-FR" sz="2800" dirty="0">
                          <a:latin typeface="Arial" panose="020B0604020202020204" pitchFamily="34" charset="0"/>
                          <a:cs typeface="Arial" panose="020B0604020202020204" pitchFamily="34" charset="0"/>
                        </a:rPr>
                        <a:t>ADULTES</a:t>
                      </a:r>
                    </a:p>
                  </a:txBody>
                  <a:tcPr anchor="ctr"/>
                </a:tc>
                <a:tc>
                  <a:txBody>
                    <a:bodyPr/>
                    <a:lstStyle/>
                    <a:p>
                      <a:pPr algn="ctr"/>
                      <a:r>
                        <a:rPr lang="fr-FR" sz="2800" dirty="0">
                          <a:latin typeface="Arial" panose="020B0604020202020204" pitchFamily="34" charset="0"/>
                          <a:cs typeface="Arial" panose="020B0604020202020204" pitchFamily="34" charset="0"/>
                        </a:rPr>
                        <a:t>1958</a:t>
                      </a:r>
                    </a:p>
                  </a:txBody>
                  <a:tcPr anchor="ctr"/>
                </a:tc>
                <a:tc>
                  <a:txBody>
                    <a:bodyPr/>
                    <a:lstStyle/>
                    <a:p>
                      <a:pPr algn="ctr"/>
                      <a:r>
                        <a:rPr lang="fr-FR" sz="2800" dirty="0">
                          <a:latin typeface="Arial" panose="020B0604020202020204" pitchFamily="34" charset="0"/>
                          <a:cs typeface="Arial" panose="020B0604020202020204" pitchFamily="34" charset="0"/>
                        </a:rPr>
                        <a:t>1999</a:t>
                      </a:r>
                    </a:p>
                  </a:txBody>
                  <a:tcPr anchor="ctr"/>
                </a:tc>
                <a:tc>
                  <a:txBody>
                    <a:bodyPr/>
                    <a:lstStyle/>
                    <a:p>
                      <a:pPr algn="ctr"/>
                      <a:r>
                        <a:rPr lang="fr-FR" sz="2800" dirty="0">
                          <a:latin typeface="Arial" panose="020B0604020202020204" pitchFamily="34" charset="0"/>
                          <a:cs typeface="Arial" panose="020B0604020202020204" pitchFamily="34" charset="0"/>
                        </a:rPr>
                        <a:t>17</a:t>
                      </a:r>
                    </a:p>
                  </a:txBody>
                  <a:tcPr anchor="ctr"/>
                </a:tc>
                <a:tc>
                  <a:txBody>
                    <a:bodyPr/>
                    <a:lstStyle/>
                    <a:p>
                      <a:pPr algn="ctr"/>
                      <a:r>
                        <a:rPr lang="fr-FR" sz="2800" dirty="0">
                          <a:latin typeface="Arial" panose="020B0604020202020204" pitchFamily="34" charset="0"/>
                          <a:cs typeface="Arial" panose="020B0604020202020204" pitchFamily="34" charset="0"/>
                        </a:rPr>
                        <a:t>36</a:t>
                      </a:r>
                    </a:p>
                  </a:txBody>
                  <a:tcPr anchor="ctr"/>
                </a:tc>
                <a:extLst>
                  <a:ext uri="{0D108BD9-81ED-4DB2-BD59-A6C34878D82A}">
                    <a16:rowId xmlns:a16="http://schemas.microsoft.com/office/drawing/2014/main" val="10002"/>
                  </a:ext>
                </a:extLst>
              </a:tr>
              <a:tr h="715946">
                <a:tc>
                  <a:txBody>
                    <a:bodyPr/>
                    <a:lstStyle/>
                    <a:p>
                      <a:pPr algn="ctr"/>
                      <a:r>
                        <a:rPr lang="fr-FR" sz="2800" dirty="0">
                          <a:latin typeface="Arial" panose="020B0604020202020204" pitchFamily="34" charset="0"/>
                          <a:cs typeface="Arial" panose="020B0604020202020204" pitchFamily="34" charset="0"/>
                        </a:rPr>
                        <a:t>ADO</a:t>
                      </a:r>
                    </a:p>
                  </a:txBody>
                  <a:tcPr anchor="ctr"/>
                </a:tc>
                <a:tc>
                  <a:txBody>
                    <a:bodyPr/>
                    <a:lstStyle/>
                    <a:p>
                      <a:pPr algn="ctr"/>
                      <a:r>
                        <a:rPr lang="fr-FR" sz="2800" dirty="0">
                          <a:latin typeface="Arial" panose="020B0604020202020204" pitchFamily="34" charset="0"/>
                          <a:cs typeface="Arial" panose="020B0604020202020204" pitchFamily="34" charset="0"/>
                        </a:rPr>
                        <a:t>2000</a:t>
                      </a:r>
                    </a:p>
                  </a:txBody>
                  <a:tcPr anchor="ctr"/>
                </a:tc>
                <a:tc>
                  <a:txBody>
                    <a:bodyPr/>
                    <a:lstStyle/>
                    <a:p>
                      <a:pPr algn="ctr"/>
                      <a:r>
                        <a:rPr lang="fr-FR" sz="2800" dirty="0">
                          <a:latin typeface="Arial" panose="020B0604020202020204" pitchFamily="34" charset="0"/>
                          <a:cs typeface="Arial" panose="020B0604020202020204" pitchFamily="34" charset="0"/>
                        </a:rPr>
                        <a:t>2004</a:t>
                      </a:r>
                    </a:p>
                  </a:txBody>
                  <a:tcPr anchor="ctr"/>
                </a:tc>
                <a:tc>
                  <a:txBody>
                    <a:bodyPr/>
                    <a:lstStyle/>
                    <a:p>
                      <a:pPr algn="ctr"/>
                      <a:endParaRPr lang="fr-FR" sz="2800" dirty="0">
                        <a:latin typeface="Arial" panose="020B0604020202020204" pitchFamily="34" charset="0"/>
                        <a:cs typeface="Arial" panose="020B0604020202020204" pitchFamily="34" charset="0"/>
                      </a:endParaRPr>
                    </a:p>
                  </a:txBody>
                  <a:tcPr anchor="ctr"/>
                </a:tc>
                <a:tc>
                  <a:txBody>
                    <a:bodyPr/>
                    <a:lstStyle/>
                    <a:p>
                      <a:pPr algn="ctr"/>
                      <a:r>
                        <a:rPr lang="fr-FR" sz="2800" dirty="0">
                          <a:latin typeface="Arial" panose="020B0604020202020204" pitchFamily="34" charset="0"/>
                          <a:cs typeface="Arial" panose="020B0604020202020204" pitchFamily="34" charset="0"/>
                        </a:rPr>
                        <a:t>23</a:t>
                      </a:r>
                    </a:p>
                  </a:txBody>
                  <a:tcPr anchor="ctr"/>
                </a:tc>
                <a:extLst>
                  <a:ext uri="{0D108BD9-81ED-4DB2-BD59-A6C34878D82A}">
                    <a16:rowId xmlns:a16="http://schemas.microsoft.com/office/drawing/2014/main" val="10003"/>
                  </a:ext>
                </a:extLst>
              </a:tr>
              <a:tr h="715946">
                <a:tc>
                  <a:txBody>
                    <a:bodyPr/>
                    <a:lstStyle/>
                    <a:p>
                      <a:pPr algn="ctr"/>
                      <a:r>
                        <a:rPr lang="fr-FR" sz="2800" dirty="0">
                          <a:latin typeface="Arial" panose="020B0604020202020204" pitchFamily="34" charset="0"/>
                          <a:cs typeface="Arial" panose="020B0604020202020204" pitchFamily="34" charset="0"/>
                        </a:rPr>
                        <a:t>JEUNES</a:t>
                      </a:r>
                    </a:p>
                  </a:txBody>
                  <a:tcPr anchor="ctr"/>
                </a:tc>
                <a:tc>
                  <a:txBody>
                    <a:bodyPr/>
                    <a:lstStyle/>
                    <a:p>
                      <a:pPr algn="ctr"/>
                      <a:r>
                        <a:rPr lang="fr-FR" sz="2800" dirty="0">
                          <a:latin typeface="Arial" panose="020B0604020202020204" pitchFamily="34" charset="0"/>
                          <a:cs typeface="Arial" panose="020B0604020202020204" pitchFamily="34" charset="0"/>
                        </a:rPr>
                        <a:t>2005</a:t>
                      </a:r>
                    </a:p>
                  </a:txBody>
                  <a:tcPr anchor="ctr"/>
                </a:tc>
                <a:tc>
                  <a:txBody>
                    <a:bodyPr/>
                    <a:lstStyle/>
                    <a:p>
                      <a:pPr algn="ctr"/>
                      <a:r>
                        <a:rPr lang="fr-FR" sz="2800">
                          <a:latin typeface="Arial" panose="020B0604020202020204" pitchFamily="34" charset="0"/>
                          <a:cs typeface="Arial" panose="020B0604020202020204" pitchFamily="34" charset="0"/>
                        </a:rPr>
                        <a:t>2011</a:t>
                      </a:r>
                      <a:endParaRPr lang="fr-FR" sz="2800" dirty="0">
                        <a:latin typeface="Arial" panose="020B0604020202020204" pitchFamily="34" charset="0"/>
                        <a:cs typeface="Arial" panose="020B0604020202020204" pitchFamily="34" charset="0"/>
                      </a:endParaRPr>
                    </a:p>
                  </a:txBody>
                  <a:tcPr anchor="ctr"/>
                </a:tc>
                <a:tc>
                  <a:txBody>
                    <a:bodyPr/>
                    <a:lstStyle/>
                    <a:p>
                      <a:pPr algn="ctr"/>
                      <a:r>
                        <a:rPr lang="fr-FR" sz="2800" dirty="0">
                          <a:latin typeface="Arial" panose="020B0604020202020204" pitchFamily="34" charset="0"/>
                          <a:cs typeface="Arial" panose="020B0604020202020204" pitchFamily="34" charset="0"/>
                        </a:rPr>
                        <a:t>5</a:t>
                      </a:r>
                    </a:p>
                  </a:txBody>
                  <a:tcPr anchor="ctr"/>
                </a:tc>
                <a:tc>
                  <a:txBody>
                    <a:bodyPr/>
                    <a:lstStyle/>
                    <a:p>
                      <a:pPr algn="ctr"/>
                      <a:r>
                        <a:rPr lang="fr-FR" sz="2800" dirty="0">
                          <a:latin typeface="Arial" panose="020B0604020202020204" pitchFamily="34" charset="0"/>
                          <a:cs typeface="Arial" panose="020B0604020202020204" pitchFamily="34" charset="0"/>
                        </a:rPr>
                        <a:t>18</a:t>
                      </a:r>
                    </a:p>
                  </a:txBody>
                  <a:tcPr anchor="ctr"/>
                </a:tc>
                <a:extLst>
                  <a:ext uri="{0D108BD9-81ED-4DB2-BD59-A6C34878D82A}">
                    <a16:rowId xmlns:a16="http://schemas.microsoft.com/office/drawing/2014/main" val="10004"/>
                  </a:ext>
                </a:extLst>
              </a:tr>
            </a:tbl>
          </a:graphicData>
        </a:graphic>
      </p:graphicFrame>
      <p:pic>
        <p:nvPicPr>
          <p:cNvPr id="12" name="Image 11">
            <a:extLst>
              <a:ext uri="{FF2B5EF4-FFF2-40B4-BE49-F238E27FC236}">
                <a16:creationId xmlns:a16="http://schemas.microsoft.com/office/drawing/2014/main" id="{5C8D45C2-97CC-41B7-9787-4D2434E739F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14487806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52" y="2060849"/>
            <a:ext cx="9036496" cy="4797152"/>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2930985" y="2397654"/>
            <a:ext cx="2736304" cy="584775"/>
          </a:xfrm>
          <a:prstGeom prst="rect">
            <a:avLst/>
          </a:prstGeom>
          <a:solidFill>
            <a:schemeClr val="tx2">
              <a:lumMod val="20000"/>
              <a:lumOff val="80000"/>
            </a:schemeClr>
          </a:solidFill>
          <a:ln>
            <a:solidFill>
              <a:schemeClr val="tx1"/>
            </a:solidFill>
          </a:ln>
        </p:spPr>
        <p:txBody>
          <a:bodyPr wrap="square" rtlCol="0">
            <a:spAutoFit/>
          </a:bodyPr>
          <a:lstStyle/>
          <a:p>
            <a:pPr algn="ctr"/>
            <a:r>
              <a:rPr lang="fr-FR" sz="3200" dirty="0">
                <a:latin typeface="Arial Black" panose="020B0A04020102020204" pitchFamily="34" charset="0"/>
              </a:rPr>
              <a:t>FINANCES</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4247648237"/>
              </p:ext>
            </p:extLst>
          </p:nvPr>
        </p:nvGraphicFramePr>
        <p:xfrm>
          <a:off x="2930985" y="24836"/>
          <a:ext cx="1008112" cy="900113"/>
        </p:xfrm>
        <a:graphic>
          <a:graphicData uri="http://schemas.openxmlformats.org/presentationml/2006/ole">
            <mc:AlternateContent xmlns:mc="http://schemas.openxmlformats.org/markup-compatibility/2006">
              <mc:Choice xmlns:v="urn:schemas-microsoft-com:vml" Requires="v">
                <p:oleObj spid="_x0000_s1263" name="Picture" r:id="rId7" imgW="670560" imgH="1028700" progId="Word.Picture.8">
                  <p:embed/>
                </p:oleObj>
              </mc:Choice>
              <mc:Fallback>
                <p:oleObj name="Picture" r:id="rId7" imgW="670560" imgH="1028700" progId="Word.Picture.8">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30985" y="24836"/>
                        <a:ext cx="1008112" cy="900113"/>
                      </a:xfrm>
                      <a:prstGeom prst="rect">
                        <a:avLst/>
                      </a:prstGeom>
                      <a:noFill/>
                    </p:spPr>
                  </p:pic>
                </p:oleObj>
              </mc:Fallback>
            </mc:AlternateContent>
          </a:graphicData>
        </a:graphic>
      </p:graphicFrame>
      <p:sp>
        <p:nvSpPr>
          <p:cNvPr id="9" name="Rectangle 8"/>
          <p:cNvSpPr/>
          <p:nvPr/>
        </p:nvSpPr>
        <p:spPr>
          <a:xfrm>
            <a:off x="3442669" y="3536095"/>
            <a:ext cx="2031325" cy="923330"/>
          </a:xfrm>
          <a:prstGeom prst="rect">
            <a:avLst/>
          </a:prstGeom>
          <a:solidFill>
            <a:schemeClr val="bg1"/>
          </a:solidFill>
          <a:scene3d>
            <a:camera prst="isometricOffAxis1Right"/>
            <a:lightRig rig="threePt" dir="t"/>
          </a:scene3d>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Black" panose="020B0A04020102020204" pitchFamily="34" charset="0"/>
              </a:rPr>
              <a:t>2017</a:t>
            </a:r>
          </a:p>
        </p:txBody>
      </p:sp>
      <p:sp>
        <p:nvSpPr>
          <p:cNvPr id="10" name="ZoneTexte 9"/>
          <p:cNvSpPr txBox="1"/>
          <p:nvPr/>
        </p:nvSpPr>
        <p:spPr>
          <a:xfrm>
            <a:off x="806768" y="6316488"/>
            <a:ext cx="7530464" cy="523220"/>
          </a:xfrm>
          <a:prstGeom prst="rect">
            <a:avLst/>
          </a:prstGeom>
          <a:pattFill prst="pct5">
            <a:fgClr>
              <a:schemeClr val="bg2"/>
            </a:fgClr>
            <a:bgClr>
              <a:schemeClr val="bg1"/>
            </a:bgClr>
          </a:pattFill>
        </p:spPr>
        <p:txBody>
          <a:bodyPr wrap="square" rtlCol="0">
            <a:spAutoFit/>
          </a:bodyPr>
          <a:lstStyle/>
          <a:p>
            <a:pPr algn="ctr"/>
            <a:r>
              <a:rPr lang="fr-FR" sz="2800" dirty="0"/>
              <a:t>Exercice du 1</a:t>
            </a:r>
            <a:r>
              <a:rPr lang="fr-FR" sz="2800" baseline="30000" dirty="0"/>
              <a:t>er</a:t>
            </a:r>
            <a:r>
              <a:rPr lang="fr-FR" sz="2800" dirty="0"/>
              <a:t> Nov. 2016 au 31 Oct. 2017</a:t>
            </a:r>
          </a:p>
        </p:txBody>
      </p:sp>
      <p:pic>
        <p:nvPicPr>
          <p:cNvPr id="13" name="Imag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02688" y="1267017"/>
            <a:ext cx="1461133" cy="674369"/>
          </a:xfrm>
          <a:prstGeom prst="rect">
            <a:avLst/>
          </a:prstGeom>
        </p:spPr>
      </p:pic>
      <p:sp>
        <p:nvSpPr>
          <p:cNvPr id="11" name="AutoShape 147" descr="Résultat de recherche d'images pour &quot;Oncle Picsou&quot;"/>
          <p:cNvSpPr>
            <a:spLocks noChangeAspect="1" noChangeArrowheads="1"/>
          </p:cNvSpPr>
          <p:nvPr/>
        </p:nvSpPr>
        <p:spPr bwMode="auto">
          <a:xfrm>
            <a:off x="155575" y="-411163"/>
            <a:ext cx="857250" cy="8572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173" name="Picture 149" descr="Afficher l'image d'origin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752" y="2073004"/>
            <a:ext cx="1788931" cy="1788931"/>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684850" y="3861935"/>
            <a:ext cx="835293" cy="369332"/>
          </a:xfrm>
          <a:prstGeom prst="rect">
            <a:avLst/>
          </a:prstGeom>
          <a:solidFill>
            <a:schemeClr val="tx2">
              <a:lumMod val="20000"/>
              <a:lumOff val="80000"/>
            </a:schemeClr>
          </a:solidFill>
        </p:spPr>
        <p:txBody>
          <a:bodyPr wrap="none" rtlCol="0">
            <a:spAutoFit/>
          </a:bodyPr>
          <a:lstStyle/>
          <a:p>
            <a:r>
              <a:rPr lang="fr-FR" dirty="0"/>
              <a:t>Marcel</a:t>
            </a:r>
          </a:p>
        </p:txBody>
      </p:sp>
      <p:pic>
        <p:nvPicPr>
          <p:cNvPr id="1175" name="Picture 151" descr="Afficher l'image d'origin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288990" y="4031905"/>
            <a:ext cx="1748870" cy="1312371"/>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7827283" y="5344276"/>
            <a:ext cx="936538" cy="369332"/>
          </a:xfrm>
          <a:prstGeom prst="rect">
            <a:avLst/>
          </a:prstGeom>
          <a:solidFill>
            <a:schemeClr val="tx2">
              <a:lumMod val="20000"/>
              <a:lumOff val="80000"/>
            </a:schemeClr>
          </a:solidFill>
        </p:spPr>
        <p:txBody>
          <a:bodyPr wrap="none" rtlCol="0">
            <a:spAutoFit/>
          </a:bodyPr>
          <a:lstStyle/>
          <a:p>
            <a:r>
              <a:rPr lang="fr-FR" dirty="0"/>
              <a:t>Bernard</a:t>
            </a:r>
          </a:p>
        </p:txBody>
      </p:sp>
      <p:pic>
        <p:nvPicPr>
          <p:cNvPr id="19" name="Image 18">
            <a:extLst>
              <a:ext uri="{FF2B5EF4-FFF2-40B4-BE49-F238E27FC236}">
                <a16:creationId xmlns:a16="http://schemas.microsoft.com/office/drawing/2014/main" id="{27325769-1D85-4BB7-BF20-126382495B8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7535657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078" y="2208827"/>
            <a:ext cx="9036496" cy="4649171"/>
          </a:xfrm>
          <a:prstGeom prst="rect">
            <a:avLst/>
          </a:prstGeom>
          <a:solidFill>
            <a:srgbClr val="FFFF00"/>
          </a:solidFill>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179512" y="2412177"/>
            <a:ext cx="3168352" cy="584775"/>
          </a:xfrm>
          <a:prstGeom prst="rect">
            <a:avLst/>
          </a:prstGeom>
          <a:noFill/>
          <a:ln>
            <a:solidFill>
              <a:schemeClr val="tx1"/>
            </a:solidFill>
          </a:ln>
        </p:spPr>
        <p:txBody>
          <a:bodyPr wrap="square" rtlCol="0">
            <a:spAutoFit/>
            <a:scene3d>
              <a:camera prst="orthographicFront"/>
              <a:lightRig rig="threePt" dir="t">
                <a:rot lat="0" lon="0" rev="600000"/>
              </a:lightRig>
            </a:scene3d>
            <a:sp3d prstMaterial="matte"/>
          </a:bodyPr>
          <a:lstStyle/>
          <a:p>
            <a:pPr algn="ctr"/>
            <a:r>
              <a:rPr lang="fr-FR" sz="3200" dirty="0">
                <a:latin typeface="Arial Black" panose="020B0A04020102020204" pitchFamily="34" charset="0"/>
              </a:rPr>
              <a:t>ADHESIONS</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2987647374"/>
              </p:ext>
            </p:extLst>
          </p:nvPr>
        </p:nvGraphicFramePr>
        <p:xfrm>
          <a:off x="2676482" y="35925"/>
          <a:ext cx="1008112" cy="900113"/>
        </p:xfrm>
        <a:graphic>
          <a:graphicData uri="http://schemas.openxmlformats.org/presentationml/2006/ole">
            <mc:AlternateContent xmlns:mc="http://schemas.openxmlformats.org/markup-compatibility/2006">
              <mc:Choice xmlns:v="urn:schemas-microsoft-com:vml" Requires="v">
                <p:oleObj spid="_x0000_s3304"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76482" y="35925"/>
                        <a:ext cx="1008112" cy="900113"/>
                      </a:xfrm>
                      <a:prstGeom prst="rect">
                        <a:avLst/>
                      </a:prstGeom>
                      <a:noFill/>
                    </p:spPr>
                  </p:pic>
                </p:oleObj>
              </mc:Fallback>
            </mc:AlternateContent>
          </a:graphicData>
        </a:graphic>
      </p:graphicFrame>
      <p:sp>
        <p:nvSpPr>
          <p:cNvPr id="9" name="Rectangle 8"/>
          <p:cNvSpPr/>
          <p:nvPr/>
        </p:nvSpPr>
        <p:spPr>
          <a:xfrm>
            <a:off x="503548" y="3284984"/>
            <a:ext cx="8136904" cy="1569660"/>
          </a:xfrm>
          <a:prstGeom prst="rect">
            <a:avLst/>
          </a:prstGeom>
          <a:solidFill>
            <a:schemeClr val="bg1"/>
          </a:solidFill>
        </p:spPr>
        <p:txBody>
          <a:bodyPr wrap="square">
            <a:spAutoFit/>
          </a:bodyPr>
          <a:lstStyle/>
          <a:p>
            <a:pPr algn="ctr"/>
            <a:r>
              <a:rPr lang="fr-FR" sz="9600" dirty="0">
                <a:solidFill>
                  <a:srgbClr val="002060"/>
                </a:solidFill>
                <a:latin typeface="Arial Black" panose="020B0A04020102020204" pitchFamily="34" charset="0"/>
              </a:rPr>
              <a:t>192</a:t>
            </a:r>
            <a:r>
              <a:rPr lang="fr-FR" sz="4800" dirty="0">
                <a:solidFill>
                  <a:srgbClr val="FF0000"/>
                </a:solidFill>
                <a:latin typeface="Broadway" panose="04040905080B02020502" pitchFamily="82" charset="0"/>
              </a:rPr>
              <a:t> </a:t>
            </a:r>
            <a:r>
              <a:rPr lang="fr-FR" sz="6600" dirty="0">
                <a:solidFill>
                  <a:srgbClr val="002060"/>
                </a:solidFill>
                <a:latin typeface="Arial Black" panose="020B0A04020102020204" pitchFamily="34" charset="0"/>
              </a:rPr>
              <a:t>licenciés</a:t>
            </a:r>
          </a:p>
        </p:txBody>
      </p:sp>
      <p:pic>
        <p:nvPicPr>
          <p:cNvPr id="13" name="Imag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79319" y="1398936"/>
            <a:ext cx="1461133" cy="674369"/>
          </a:xfrm>
          <a:prstGeom prst="rect">
            <a:avLst/>
          </a:prstGeom>
        </p:spPr>
      </p:pic>
      <p:graphicFrame>
        <p:nvGraphicFramePr>
          <p:cNvPr id="10" name="Tableau 9"/>
          <p:cNvGraphicFramePr>
            <a:graphicFrameLocks noGrp="1"/>
          </p:cNvGraphicFramePr>
          <p:nvPr>
            <p:extLst>
              <p:ext uri="{D42A27DB-BD31-4B8C-83A1-F6EECF244321}">
                <p14:modId xmlns:p14="http://schemas.microsoft.com/office/powerpoint/2010/main" val="3851472146"/>
              </p:ext>
            </p:extLst>
          </p:nvPr>
        </p:nvGraphicFramePr>
        <p:xfrm>
          <a:off x="1813885" y="5430708"/>
          <a:ext cx="6096000" cy="131064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8000" dirty="0">
                          <a:latin typeface="Arial Black" panose="020B0A04020102020204" pitchFamily="34" charset="0"/>
                        </a:rPr>
                        <a:t>1681 €</a:t>
                      </a:r>
                    </a:p>
                  </a:txBody>
                  <a:tcPr>
                    <a:solidFill>
                      <a:srgbClr val="00B050"/>
                    </a:solidFill>
                  </a:tcPr>
                </a:tc>
                <a:extLst>
                  <a:ext uri="{0D108BD9-81ED-4DB2-BD59-A6C34878D82A}">
                    <a16:rowId xmlns:a16="http://schemas.microsoft.com/office/drawing/2014/main" val="10000"/>
                  </a:ext>
                </a:extLst>
              </a:tr>
            </a:tbl>
          </a:graphicData>
        </a:graphic>
      </p:graphicFrame>
      <p:pic>
        <p:nvPicPr>
          <p:cNvPr id="14" name="Image 13">
            <a:extLst>
              <a:ext uri="{FF2B5EF4-FFF2-40B4-BE49-F238E27FC236}">
                <a16:creationId xmlns:a16="http://schemas.microsoft.com/office/drawing/2014/main" id="{8A25EBA7-60A2-40D0-8E44-4C309AC7E3B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942841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208828"/>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2180403927"/>
              </p:ext>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20602"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sp>
        <p:nvSpPr>
          <p:cNvPr id="6" name="ZoneTexte 5"/>
          <p:cNvSpPr txBox="1"/>
          <p:nvPr/>
        </p:nvSpPr>
        <p:spPr>
          <a:xfrm>
            <a:off x="1036762" y="2564904"/>
            <a:ext cx="6912768" cy="1569660"/>
          </a:xfrm>
          <a:prstGeom prst="rect">
            <a:avLst/>
          </a:prstGeom>
          <a:solidFill>
            <a:schemeClr val="tx2">
              <a:lumMod val="20000"/>
              <a:lumOff val="80000"/>
            </a:schemeClr>
          </a:solidFill>
        </p:spPr>
        <p:txBody>
          <a:bodyPr wrap="square" rtlCol="0">
            <a:spAutoFit/>
          </a:bodyPr>
          <a:lstStyle/>
          <a:p>
            <a:pPr algn="ctr"/>
            <a:r>
              <a:rPr lang="fr-FR" sz="4800" dirty="0">
                <a:latin typeface="Arial Black" panose="020B0A04020102020204" pitchFamily="34" charset="0"/>
              </a:rPr>
              <a:t>ACTIVITES PERISCOLAIRES</a:t>
            </a:r>
          </a:p>
        </p:txBody>
      </p:sp>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sp>
        <p:nvSpPr>
          <p:cNvPr id="10" name="ZoneTexte 9"/>
          <p:cNvSpPr txBox="1"/>
          <p:nvPr/>
        </p:nvSpPr>
        <p:spPr>
          <a:xfrm>
            <a:off x="3340313" y="5561451"/>
            <a:ext cx="2031325" cy="830997"/>
          </a:xfrm>
          <a:prstGeom prst="rect">
            <a:avLst/>
          </a:prstGeom>
          <a:solidFill>
            <a:schemeClr val="tx2">
              <a:lumMod val="40000"/>
              <a:lumOff val="60000"/>
            </a:schemeClr>
          </a:solidFill>
        </p:spPr>
        <p:txBody>
          <a:bodyPr wrap="none" rtlCol="0">
            <a:spAutoFit/>
          </a:bodyPr>
          <a:lstStyle/>
          <a:p>
            <a:r>
              <a:rPr lang="fr-FR" sz="4800" dirty="0">
                <a:latin typeface="Arial Black" panose="020B0A04020102020204" pitchFamily="34" charset="0"/>
              </a:rPr>
              <a:t>300 €</a:t>
            </a:r>
          </a:p>
        </p:txBody>
      </p:sp>
      <p:pic>
        <p:nvPicPr>
          <p:cNvPr id="13" name="Image 12">
            <a:extLst>
              <a:ext uri="{FF2B5EF4-FFF2-40B4-BE49-F238E27FC236}">
                <a16:creationId xmlns:a16="http://schemas.microsoft.com/office/drawing/2014/main" id="{52FC5E7E-F443-41EA-9CC9-E733C4AEE01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4044940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137745"/>
            <a:ext cx="9159648" cy="4813574"/>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2453918" y="2137744"/>
            <a:ext cx="3960440" cy="584775"/>
          </a:xfrm>
          <a:prstGeom prst="rect">
            <a:avLst/>
          </a:prstGeom>
          <a:noFill/>
          <a:ln>
            <a:solidFill>
              <a:schemeClr val="tx1"/>
            </a:solidFill>
          </a:ln>
        </p:spPr>
        <p:txBody>
          <a:bodyPr wrap="square" rtlCol="0">
            <a:spAutoFit/>
            <a:scene3d>
              <a:camera prst="orthographicFront"/>
              <a:lightRig rig="threePt" dir="t">
                <a:rot lat="0" lon="0" rev="600000"/>
              </a:lightRig>
            </a:scene3d>
            <a:sp3d prstMaterial="matte"/>
          </a:bodyPr>
          <a:lstStyle/>
          <a:p>
            <a:pPr algn="ctr"/>
            <a:r>
              <a:rPr lang="fr-FR" sz="3200" dirty="0">
                <a:latin typeface="Broadway" panose="04040905080B02020502" pitchFamily="82" charset="0"/>
              </a:rPr>
              <a:t>PARTENAIRES</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347758634"/>
              </p:ext>
            </p:extLst>
          </p:nvPr>
        </p:nvGraphicFramePr>
        <p:xfrm>
          <a:off x="2969511" y="24836"/>
          <a:ext cx="1008112" cy="900113"/>
        </p:xfrm>
        <a:graphic>
          <a:graphicData uri="http://schemas.openxmlformats.org/presentationml/2006/ole">
            <mc:AlternateContent xmlns:mc="http://schemas.openxmlformats.org/markup-compatibility/2006">
              <mc:Choice xmlns:v="urn:schemas-microsoft-com:vml" Requires="v">
                <p:oleObj spid="_x0000_s4326"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69511" y="24836"/>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68635" y="2196099"/>
            <a:ext cx="1330377" cy="1330377"/>
          </a:xfrm>
          <a:prstGeom prst="rect">
            <a:avLst/>
          </a:prstGeom>
        </p:spPr>
      </p:pic>
      <p:pic>
        <p:nvPicPr>
          <p:cNvPr id="12" name="Imag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62590" y="3348026"/>
            <a:ext cx="864096" cy="875721"/>
          </a:xfrm>
          <a:prstGeom prst="rect">
            <a:avLst/>
          </a:prstGeom>
        </p:spPr>
      </p:pic>
      <p:pic>
        <p:nvPicPr>
          <p:cNvPr id="13" name="Imag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9512" y="3226624"/>
            <a:ext cx="905598" cy="898620"/>
          </a:xfrm>
          <a:prstGeom prst="rect">
            <a:avLst/>
          </a:prstGeom>
        </p:spPr>
      </p:pic>
      <p:pic>
        <p:nvPicPr>
          <p:cNvPr id="21" name="Image 20" descr="Autosecurite-copie-1.jpg"/>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167644" y="3032139"/>
            <a:ext cx="1535256" cy="975755"/>
          </a:xfrm>
          <a:prstGeom prst="rect">
            <a:avLst/>
          </a:prstGeom>
          <a:noFill/>
          <a:ln>
            <a:noFill/>
          </a:ln>
        </p:spPr>
      </p:pic>
      <p:pic>
        <p:nvPicPr>
          <p:cNvPr id="22" name="Image 21" descr="logo-renault.jpg"/>
          <p:cNvPicPr/>
          <p:nvPr/>
        </p:nvPicPr>
        <p:blipFill>
          <a:blip r:embed="rId13">
            <a:extLst>
              <a:ext uri="{28A0092B-C50C-407E-A947-70E740481C1C}">
                <a14:useLocalDpi xmlns:a14="http://schemas.microsoft.com/office/drawing/2010/main" val="0"/>
              </a:ext>
            </a:extLst>
          </a:blip>
          <a:srcRect/>
          <a:stretch>
            <a:fillRect/>
          </a:stretch>
        </p:blipFill>
        <p:spPr bwMode="auto">
          <a:xfrm>
            <a:off x="288088" y="4590592"/>
            <a:ext cx="1687010" cy="1040903"/>
          </a:xfrm>
          <a:prstGeom prst="rect">
            <a:avLst/>
          </a:prstGeom>
          <a:noFill/>
          <a:ln>
            <a:noFill/>
          </a:ln>
        </p:spPr>
      </p:pic>
      <p:pic>
        <p:nvPicPr>
          <p:cNvPr id="24" name="Image 23" descr="Logo d-finitif"/>
          <p:cNvPicPr/>
          <p:nvPr/>
        </p:nvPicPr>
        <p:blipFill>
          <a:blip r:embed="rId14">
            <a:extLst>
              <a:ext uri="{28A0092B-C50C-407E-A947-70E740481C1C}">
                <a14:useLocalDpi xmlns:a14="http://schemas.microsoft.com/office/drawing/2010/main" val="0"/>
              </a:ext>
            </a:extLst>
          </a:blip>
          <a:srcRect/>
          <a:stretch>
            <a:fillRect/>
          </a:stretch>
        </p:blipFill>
        <p:spPr bwMode="auto">
          <a:xfrm>
            <a:off x="17122" y="2208829"/>
            <a:ext cx="2478875" cy="851073"/>
          </a:xfrm>
          <a:prstGeom prst="rect">
            <a:avLst/>
          </a:prstGeom>
          <a:noFill/>
          <a:ln>
            <a:noFill/>
          </a:ln>
        </p:spPr>
      </p:pic>
      <p:graphicFrame>
        <p:nvGraphicFramePr>
          <p:cNvPr id="14" name="Tableau 13"/>
          <p:cNvGraphicFramePr>
            <a:graphicFrameLocks noGrp="1"/>
          </p:cNvGraphicFramePr>
          <p:nvPr>
            <p:extLst>
              <p:ext uri="{D42A27DB-BD31-4B8C-83A1-F6EECF244321}">
                <p14:modId xmlns:p14="http://schemas.microsoft.com/office/powerpoint/2010/main" val="1917551006"/>
              </p:ext>
            </p:extLst>
          </p:nvPr>
        </p:nvGraphicFramePr>
        <p:xfrm>
          <a:off x="3022006" y="4695834"/>
          <a:ext cx="3099986" cy="990004"/>
        </p:xfrm>
        <a:graphic>
          <a:graphicData uri="http://schemas.openxmlformats.org/drawingml/2006/table">
            <a:tbl>
              <a:tblPr>
                <a:tableStyleId>{5C22544A-7EE6-4342-B048-85BDC9FD1C3A}</a:tableStyleId>
              </a:tblPr>
              <a:tblGrid>
                <a:gridCol w="3099986">
                  <a:extLst>
                    <a:ext uri="{9D8B030D-6E8A-4147-A177-3AD203B41FA5}">
                      <a16:colId xmlns:a16="http://schemas.microsoft.com/office/drawing/2014/main" val="20000"/>
                    </a:ext>
                  </a:extLst>
                </a:gridCol>
              </a:tblGrid>
              <a:tr h="990004">
                <a:tc>
                  <a:txBody>
                    <a:bodyPr/>
                    <a:lstStyle/>
                    <a:p>
                      <a:pPr algn="ctr" fontAlgn="ctr"/>
                      <a:r>
                        <a:rPr lang="fr-FR" sz="6000" u="none" strike="noStrike" dirty="0">
                          <a:effectLst/>
                          <a:latin typeface="Arial Black" panose="020B0A04020102020204" pitchFamily="34" charset="0"/>
                        </a:rPr>
                        <a:t>3200 </a:t>
                      </a:r>
                      <a:r>
                        <a:rPr lang="fr-FR" sz="6000" u="none" strike="noStrike" dirty="0">
                          <a:effectLst/>
                          <a:latin typeface="Broadway" panose="04040905080B02020502" pitchFamily="82" charset="0"/>
                        </a:rPr>
                        <a:t>€</a:t>
                      </a:r>
                      <a:endParaRPr lang="fr-FR" sz="6000" b="0" i="0" u="none" strike="noStrike" dirty="0">
                        <a:effectLst/>
                        <a:latin typeface="Broadway" panose="04040905080B02020502" pitchFamily="82" charset="0"/>
                      </a:endParaRPr>
                    </a:p>
                  </a:txBody>
                  <a:tcPr marL="0" marR="0" marT="0" marB="0" anchor="ctr">
                    <a:solidFill>
                      <a:schemeClr val="bg2"/>
                    </a:solidFill>
                  </a:tcPr>
                </a:tc>
                <a:extLst>
                  <a:ext uri="{0D108BD9-81ED-4DB2-BD59-A6C34878D82A}">
                    <a16:rowId xmlns:a16="http://schemas.microsoft.com/office/drawing/2014/main" val="10000"/>
                  </a:ext>
                </a:extLst>
              </a:tr>
            </a:tbl>
          </a:graphicData>
        </a:graphic>
      </p:graphicFrame>
      <p:pic>
        <p:nvPicPr>
          <p:cNvPr id="26" name="Image 2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373207" y="1252949"/>
            <a:ext cx="1461133" cy="674369"/>
          </a:xfrm>
          <a:prstGeom prst="rect">
            <a:avLst/>
          </a:prstGeom>
        </p:spPr>
      </p:pic>
      <p:pic>
        <p:nvPicPr>
          <p:cNvPr id="4174" name="Picture 78" descr="https://encrypted-tbn0.gstatic.com/images?q=tbn:ANd9GcT80rCna_oBAYh_mNobSaKW1-VGZ5WPYO2BUOgK9mD5u7HzRPNl"/>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23043" y="2956319"/>
            <a:ext cx="1958801" cy="1390253"/>
          </a:xfrm>
          <a:prstGeom prst="rect">
            <a:avLst/>
          </a:prstGeom>
          <a:noFill/>
          <a:extLst>
            <a:ext uri="{909E8E84-426E-40DD-AFC4-6F175D3DCCD1}">
              <a14:hiddenFill xmlns:a14="http://schemas.microsoft.com/office/drawing/2010/main">
                <a:solidFill>
                  <a:srgbClr val="FFFFFF"/>
                </a:solidFill>
              </a14:hiddenFill>
            </a:ext>
          </a:extLst>
        </p:spPr>
      </p:pic>
      <p:pic>
        <p:nvPicPr>
          <p:cNvPr id="23" name="Image 22" descr="Preview"/>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144593" y="3736903"/>
            <a:ext cx="2024065" cy="1514182"/>
          </a:xfrm>
          <a:prstGeom prst="rect">
            <a:avLst/>
          </a:prstGeom>
          <a:noFill/>
          <a:ln>
            <a:noFill/>
          </a:ln>
        </p:spPr>
      </p:pic>
      <p:pic>
        <p:nvPicPr>
          <p:cNvPr id="25" name="Image 24" descr="Preview"/>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8698" y="5849227"/>
            <a:ext cx="1911725" cy="1045215"/>
          </a:xfrm>
          <a:prstGeom prst="rect">
            <a:avLst/>
          </a:prstGeom>
          <a:noFill/>
          <a:ln>
            <a:noFill/>
          </a:ln>
        </p:spPr>
      </p:pic>
      <p:pic>
        <p:nvPicPr>
          <p:cNvPr id="10" name="Image 9" descr="Une image contenant clipart&#10;&#10;Description générée avec un niveau de confiance élevé">
            <a:extLst>
              <a:ext uri="{FF2B5EF4-FFF2-40B4-BE49-F238E27FC236}">
                <a16:creationId xmlns:a16="http://schemas.microsoft.com/office/drawing/2014/main" id="{34D81D0E-583D-4436-A974-BA7A09B1068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406851" y="6030856"/>
            <a:ext cx="5398109" cy="819150"/>
          </a:xfrm>
          <a:prstGeom prst="rect">
            <a:avLst/>
          </a:prstGeom>
          <a:solidFill>
            <a:schemeClr val="accent1"/>
          </a:solidFill>
        </p:spPr>
      </p:pic>
      <p:pic>
        <p:nvPicPr>
          <p:cNvPr id="27" name="Image 26">
            <a:extLst>
              <a:ext uri="{FF2B5EF4-FFF2-40B4-BE49-F238E27FC236}">
                <a16:creationId xmlns:a16="http://schemas.microsoft.com/office/drawing/2014/main" id="{7C23B2C8-2431-4D6B-AA53-7B7E5556CE9A}"/>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3822672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69659"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pic>
        <p:nvPicPr>
          <p:cNvPr id="10" name="Image 9">
            <a:extLst>
              <a:ext uri="{FF2B5EF4-FFF2-40B4-BE49-F238E27FC236}">
                <a16:creationId xmlns:a16="http://schemas.microsoft.com/office/drawing/2014/main" id="{742DCBF6-275D-443C-9932-1B14CAC373E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3568" y="2087678"/>
            <a:ext cx="7532077" cy="4770322"/>
          </a:xfrm>
          <a:prstGeom prst="rect">
            <a:avLst/>
          </a:prstGeom>
        </p:spPr>
      </p:pic>
      <p:sp>
        <p:nvSpPr>
          <p:cNvPr id="13" name="ZoneTexte 12">
            <a:extLst>
              <a:ext uri="{FF2B5EF4-FFF2-40B4-BE49-F238E27FC236}">
                <a16:creationId xmlns:a16="http://schemas.microsoft.com/office/drawing/2014/main" id="{83736625-0A0B-4A4A-B06D-BAD3D8034A7A}"/>
              </a:ext>
            </a:extLst>
          </p:cNvPr>
          <p:cNvSpPr txBox="1"/>
          <p:nvPr/>
        </p:nvSpPr>
        <p:spPr>
          <a:xfrm>
            <a:off x="683568" y="5445224"/>
            <a:ext cx="3600400" cy="1446550"/>
          </a:xfrm>
          <a:prstGeom prst="rect">
            <a:avLst/>
          </a:prstGeom>
          <a:noFill/>
        </p:spPr>
        <p:txBody>
          <a:bodyPr wrap="square" rtlCol="0">
            <a:spAutoFit/>
          </a:bodyPr>
          <a:lstStyle/>
          <a:p>
            <a:r>
              <a:rPr lang="fr-FR" sz="4400" b="1" dirty="0">
                <a:highlight>
                  <a:srgbClr val="FFFF00"/>
                </a:highlight>
              </a:rPr>
              <a:t>Rapport moral</a:t>
            </a:r>
          </a:p>
          <a:p>
            <a:r>
              <a:rPr lang="fr-FR" sz="4400" b="1" dirty="0">
                <a:highlight>
                  <a:srgbClr val="FFFF00"/>
                </a:highlight>
              </a:rPr>
              <a:t>Merci</a:t>
            </a:r>
          </a:p>
        </p:txBody>
      </p:sp>
    </p:spTree>
    <p:extLst>
      <p:ext uri="{BB962C8B-B14F-4D97-AF65-F5344CB8AC3E}">
        <p14:creationId xmlns:p14="http://schemas.microsoft.com/office/powerpoint/2010/main" val="12190915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04" y="2208829"/>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148012" y="0"/>
          <a:ext cx="1008112" cy="900113"/>
        </p:xfrm>
        <a:graphic>
          <a:graphicData uri="http://schemas.openxmlformats.org/presentationml/2006/ole">
            <mc:AlternateContent xmlns:mc="http://schemas.openxmlformats.org/markup-compatibility/2006">
              <mc:Choice xmlns:v="urn:schemas-microsoft-com:vml" Requires="v">
                <p:oleObj spid="_x0000_s64556"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8012" y="0"/>
                        <a:ext cx="1008112" cy="900113"/>
                      </a:xfrm>
                      <a:prstGeom prst="rect">
                        <a:avLst/>
                      </a:prstGeom>
                      <a:noFill/>
                    </p:spPr>
                  </p:pic>
                </p:oleObj>
              </mc:Fallback>
            </mc:AlternateContent>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2290736747"/>
              </p:ext>
            </p:extLst>
          </p:nvPr>
        </p:nvGraphicFramePr>
        <p:xfrm>
          <a:off x="1619672" y="4558106"/>
          <a:ext cx="5648673" cy="1929817"/>
        </p:xfrm>
        <a:graphic>
          <a:graphicData uri="http://schemas.openxmlformats.org/drawingml/2006/table">
            <a:tbl>
              <a:tblPr>
                <a:tableStyleId>{5C22544A-7EE6-4342-B048-85BDC9FD1C3A}</a:tableStyleId>
              </a:tblPr>
              <a:tblGrid>
                <a:gridCol w="5648673">
                  <a:extLst>
                    <a:ext uri="{9D8B030D-6E8A-4147-A177-3AD203B41FA5}">
                      <a16:colId xmlns:a16="http://schemas.microsoft.com/office/drawing/2014/main" val="20000"/>
                    </a:ext>
                  </a:extLst>
                </a:gridCol>
              </a:tblGrid>
              <a:tr h="1929817">
                <a:tc>
                  <a:txBody>
                    <a:bodyPr/>
                    <a:lstStyle/>
                    <a:p>
                      <a:pPr algn="ctr" fontAlgn="ctr"/>
                      <a:r>
                        <a:rPr lang="fr-FR" sz="6000" b="1" u="sng" strike="noStrike" dirty="0">
                          <a:solidFill>
                            <a:schemeClr val="bg1"/>
                          </a:solidFill>
                          <a:effectLst>
                            <a:outerShdw blurRad="38100" dist="38100" dir="2700000" algn="tl">
                              <a:srgbClr val="000000">
                                <a:alpha val="43137"/>
                              </a:srgbClr>
                            </a:outerShdw>
                          </a:effectLst>
                          <a:latin typeface="Arial Black" panose="020B0A04020102020204" pitchFamily="34" charset="0"/>
                        </a:rPr>
                        <a:t>+ 849</a:t>
                      </a:r>
                      <a:r>
                        <a:rPr lang="fr-FR" sz="6000" b="1" u="sng" strike="noStrike" baseline="0" dirty="0">
                          <a:solidFill>
                            <a:schemeClr val="bg1"/>
                          </a:solidFill>
                          <a:effectLst>
                            <a:outerShdw blurRad="38100" dist="38100" dir="2700000" algn="tl">
                              <a:srgbClr val="000000">
                                <a:alpha val="43137"/>
                              </a:srgbClr>
                            </a:outerShdw>
                          </a:effectLst>
                          <a:latin typeface="Arial Black" panose="020B0A04020102020204" pitchFamily="34" charset="0"/>
                        </a:rPr>
                        <a:t> </a:t>
                      </a:r>
                      <a:r>
                        <a:rPr lang="fr-FR" sz="5400" b="1" u="sng" strike="noStrike" baseline="0" dirty="0">
                          <a:solidFill>
                            <a:schemeClr val="bg1"/>
                          </a:solidFill>
                          <a:effectLst>
                            <a:outerShdw blurRad="38100" dist="38100" dir="2700000" algn="tl">
                              <a:srgbClr val="000000">
                                <a:alpha val="43137"/>
                              </a:srgbClr>
                            </a:outerShdw>
                          </a:effectLst>
                          <a:latin typeface="Arial Black" panose="020B0A04020102020204" pitchFamily="34" charset="0"/>
                        </a:rPr>
                        <a:t>€</a:t>
                      </a:r>
                      <a:endParaRPr lang="fr-FR" sz="5400" b="1" i="0" u="none" strike="noStrike" dirty="0">
                        <a:solidFill>
                          <a:schemeClr val="bg1"/>
                        </a:solidFill>
                        <a:effectLst/>
                        <a:latin typeface="Arial Black" panose="020B0A04020102020204" pitchFamily="34" charset="0"/>
                      </a:endParaRPr>
                    </a:p>
                  </a:txBody>
                  <a:tcPr marL="0" marR="0" marT="0" marB="0" anchor="ctr">
                    <a:solidFill>
                      <a:srgbClr val="00B050"/>
                    </a:solidFill>
                  </a:tcPr>
                </a:tc>
                <a:extLst>
                  <a:ext uri="{0D108BD9-81ED-4DB2-BD59-A6C34878D82A}">
                    <a16:rowId xmlns:a16="http://schemas.microsoft.com/office/drawing/2014/main" val="10000"/>
                  </a:ext>
                </a:extLst>
              </a:tr>
            </a:tbl>
          </a:graphicData>
        </a:graphic>
      </p:graphicFrame>
      <p:pic>
        <p:nvPicPr>
          <p:cNvPr id="15" name="Imag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80312" y="1451591"/>
            <a:ext cx="1461133" cy="674369"/>
          </a:xfrm>
          <a:prstGeom prst="rect">
            <a:avLst/>
          </a:prstGeom>
        </p:spPr>
      </p:pic>
      <p:sp>
        <p:nvSpPr>
          <p:cNvPr id="6" name="ZoneTexte 5"/>
          <p:cNvSpPr txBox="1"/>
          <p:nvPr/>
        </p:nvSpPr>
        <p:spPr>
          <a:xfrm>
            <a:off x="988354" y="2797866"/>
            <a:ext cx="6896013" cy="1200329"/>
          </a:xfrm>
          <a:prstGeom prst="rect">
            <a:avLst/>
          </a:prstGeom>
          <a:noFill/>
          <a:scene3d>
            <a:camera prst="orthographicFront">
              <a:rot lat="0" lon="21299999" rev="0"/>
            </a:camera>
            <a:lightRig rig="threePt" dir="t"/>
          </a:scene3d>
        </p:spPr>
        <p:txBody>
          <a:bodyPr wrap="square" rtlCol="0">
            <a:spAutoFit/>
          </a:bodyPr>
          <a:lstStyle/>
          <a:p>
            <a:pPr algn="ctr"/>
            <a:r>
              <a:rPr lang="fr-FR" sz="7200" dirty="0">
                <a:solidFill>
                  <a:srgbClr val="00B0F0"/>
                </a:solidFill>
              </a:rPr>
              <a:t>DONS EN NATURE</a:t>
            </a:r>
          </a:p>
        </p:txBody>
      </p:sp>
      <p:pic>
        <p:nvPicPr>
          <p:cNvPr id="14" name="Image 13">
            <a:extLst>
              <a:ext uri="{FF2B5EF4-FFF2-40B4-BE49-F238E27FC236}">
                <a16:creationId xmlns:a16="http://schemas.microsoft.com/office/drawing/2014/main" id="{01914825-91EA-40CF-B759-761FD45E099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50251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060849"/>
            <a:ext cx="9144000" cy="4823066"/>
          </a:xfrm>
          <a:prstGeom prst="rect">
            <a:avLst/>
          </a:prstGeom>
          <a:solidFill>
            <a:schemeClr val="tx2">
              <a:lumMod val="60000"/>
              <a:lumOff val="40000"/>
            </a:schemeClr>
          </a:solidFill>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2615903" y="2303305"/>
            <a:ext cx="3563972" cy="584775"/>
          </a:xfrm>
          <a:prstGeom prst="rect">
            <a:avLst/>
          </a:prstGeom>
          <a:solidFill>
            <a:schemeClr val="bg1"/>
          </a:solidFill>
          <a:ln>
            <a:solidFill>
              <a:schemeClr val="tx1"/>
            </a:solidFill>
          </a:ln>
        </p:spPr>
        <p:txBody>
          <a:bodyPr wrap="square" rtlCol="0">
            <a:spAutoFit/>
            <a:scene3d>
              <a:camera prst="orthographicFront"/>
              <a:lightRig rig="threePt" dir="t">
                <a:rot lat="0" lon="0" rev="600000"/>
              </a:lightRig>
            </a:scene3d>
            <a:sp3d prstMaterial="matte"/>
          </a:bodyPr>
          <a:lstStyle/>
          <a:p>
            <a:pPr algn="ctr"/>
            <a:r>
              <a:rPr lang="fr-FR" sz="3200" dirty="0">
                <a:latin typeface="Arial Black" panose="020B0A04020102020204" pitchFamily="34" charset="0"/>
              </a:rPr>
              <a:t>SUBVENTIONS</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1201225890"/>
              </p:ext>
            </p:extLst>
          </p:nvPr>
        </p:nvGraphicFramePr>
        <p:xfrm>
          <a:off x="2750137" y="0"/>
          <a:ext cx="1008112" cy="900113"/>
        </p:xfrm>
        <a:graphic>
          <a:graphicData uri="http://schemas.openxmlformats.org/presentationml/2006/ole">
            <mc:AlternateContent xmlns:mc="http://schemas.openxmlformats.org/markup-compatibility/2006">
              <mc:Choice xmlns:v="urn:schemas-microsoft-com:vml" Requires="v">
                <p:oleObj spid="_x0000_s2419"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50137" y="0"/>
                        <a:ext cx="1008112" cy="900113"/>
                      </a:xfrm>
                      <a:prstGeom prst="rect">
                        <a:avLst/>
                      </a:prstGeom>
                      <a:noFill/>
                    </p:spPr>
                  </p:pic>
                </p:oleObj>
              </mc:Fallback>
            </mc:AlternateContent>
          </a:graphicData>
        </a:graphic>
      </p:graphicFrame>
      <p:sp>
        <p:nvSpPr>
          <p:cNvPr id="14" name="Rectangle 13"/>
          <p:cNvSpPr/>
          <p:nvPr/>
        </p:nvSpPr>
        <p:spPr>
          <a:xfrm>
            <a:off x="3324337" y="4283809"/>
            <a:ext cx="2593867" cy="830997"/>
          </a:xfrm>
          <a:prstGeom prst="rect">
            <a:avLst/>
          </a:prstGeom>
          <a:solidFill>
            <a:srgbClr val="92D050"/>
          </a:solidFill>
        </p:spPr>
        <p:txBody>
          <a:bodyPr wrap="square" lIns="91440" tIns="45720" rIns="91440" bIns="45720">
            <a:spAutoFit/>
          </a:bodyPr>
          <a:lstStyle/>
          <a:p>
            <a:pPr algn="ctr"/>
            <a:r>
              <a:rPr lang="fr-FR" sz="4800" b="1" cap="all" dirty="0">
                <a:ln w="9000" cmpd="sng">
                  <a:solidFill>
                    <a:schemeClr val="accent4">
                      <a:shade val="50000"/>
                      <a:satMod val="120000"/>
                    </a:schemeClr>
                  </a:solidFill>
                  <a:prstDash val="solid"/>
                </a:ln>
                <a:effectLst>
                  <a:reflection blurRad="12700" stA="28000" endPos="45000" dist="1000" dir="5400000" sy="-100000" algn="bl" rotWithShape="0"/>
                </a:effectLst>
                <a:latin typeface="Arial Black" panose="020B0A04020102020204" pitchFamily="34" charset="0"/>
              </a:rPr>
              <a:t>1620</a:t>
            </a:r>
            <a:r>
              <a:rPr lang="fr-FR" sz="4800" b="1" cap="all" dirty="0">
                <a:ln w="9000" cmpd="sng">
                  <a:solidFill>
                    <a:schemeClr val="accent4">
                      <a:shade val="50000"/>
                      <a:satMod val="120000"/>
                    </a:schemeClr>
                  </a:solidFill>
                  <a:prstDash val="solid"/>
                </a:ln>
                <a:effectLst>
                  <a:reflection blurRad="12700" stA="28000" endPos="45000" dist="1000" dir="5400000" sy="-100000" algn="bl" rotWithShape="0"/>
                </a:effectLst>
                <a:latin typeface="Broadway" panose="04040905080B02020502" pitchFamily="82" charset="0"/>
              </a:rPr>
              <a:t> €</a:t>
            </a:r>
          </a:p>
        </p:txBody>
      </p:sp>
      <p:pic>
        <p:nvPicPr>
          <p:cNvPr id="10" name="Imag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33545" y="3056111"/>
            <a:ext cx="2758800" cy="992705"/>
          </a:xfrm>
          <a:prstGeom prst="rect">
            <a:avLst/>
          </a:prstGeom>
        </p:spPr>
      </p:pic>
      <p:pic>
        <p:nvPicPr>
          <p:cNvPr id="19"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098" y="2592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731" y="219031"/>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2" name="Tableau 21" hidden="1"/>
          <p:cNvGraphicFramePr>
            <a:graphicFrameLocks noGrp="1"/>
          </p:cNvGraphicFramePr>
          <p:nvPr>
            <p:extLst>
              <p:ext uri="{D42A27DB-BD31-4B8C-83A1-F6EECF244321}">
                <p14:modId xmlns:p14="http://schemas.microsoft.com/office/powerpoint/2010/main" val="589068278"/>
              </p:ext>
            </p:extLst>
          </p:nvPr>
        </p:nvGraphicFramePr>
        <p:xfrm>
          <a:off x="1245132" y="4133255"/>
          <a:ext cx="770753" cy="304800"/>
        </p:xfrm>
        <a:graphic>
          <a:graphicData uri="http://schemas.openxmlformats.org/drawingml/2006/table">
            <a:tbl>
              <a:tblPr>
                <a:tableStyleId>{5C22544A-7EE6-4342-B048-85BDC9FD1C3A}</a:tableStyleId>
              </a:tblPr>
              <a:tblGrid>
                <a:gridCol w="770753">
                  <a:extLst>
                    <a:ext uri="{9D8B030D-6E8A-4147-A177-3AD203B41FA5}">
                      <a16:colId xmlns:a16="http://schemas.microsoft.com/office/drawing/2014/main" val="20000"/>
                    </a:ext>
                  </a:extLst>
                </a:gridCol>
              </a:tblGrid>
              <a:tr h="216967">
                <a:tc>
                  <a:txBody>
                    <a:bodyPr/>
                    <a:lstStyle/>
                    <a:p>
                      <a:pPr algn="ctr" fontAlgn="ctr"/>
                      <a:endParaRPr lang="fr-FR" sz="2000" b="0" i="0" u="none" strike="noStrike" dirty="0">
                        <a:effectLst/>
                        <a:latin typeface="Broadway"/>
                      </a:endParaRPr>
                    </a:p>
                  </a:txBody>
                  <a:tcPr marL="0" marR="0" marT="0" marB="0" anchor="ctr">
                    <a:gradFill>
                      <a:gsLst>
                        <a:gs pos="0">
                          <a:srgbClr val="FFF200"/>
                        </a:gs>
                        <a:gs pos="45000">
                          <a:srgbClr val="FF7A00"/>
                        </a:gs>
                        <a:gs pos="70000">
                          <a:srgbClr val="FF0300"/>
                        </a:gs>
                        <a:gs pos="100000">
                          <a:srgbClr val="4D0808"/>
                        </a:gs>
                      </a:gsLst>
                      <a:lin ang="5400000" scaled="0"/>
                    </a:gradFill>
                  </a:tcPr>
                </a:tc>
                <a:extLst>
                  <a:ext uri="{0D108BD9-81ED-4DB2-BD59-A6C34878D82A}">
                    <a16:rowId xmlns:a16="http://schemas.microsoft.com/office/drawing/2014/main" val="10000"/>
                  </a:ext>
                </a:extLst>
              </a:tr>
            </a:tbl>
          </a:graphicData>
        </a:graphic>
      </p:graphicFrame>
      <p:graphicFrame>
        <p:nvGraphicFramePr>
          <p:cNvPr id="23" name="Tableau 22"/>
          <p:cNvGraphicFramePr>
            <a:graphicFrameLocks noGrp="1"/>
          </p:cNvGraphicFramePr>
          <p:nvPr>
            <p:extLst>
              <p:ext uri="{D42A27DB-BD31-4B8C-83A1-F6EECF244321}">
                <p14:modId xmlns:p14="http://schemas.microsoft.com/office/powerpoint/2010/main" val="1150695679"/>
              </p:ext>
            </p:extLst>
          </p:nvPr>
        </p:nvGraphicFramePr>
        <p:xfrm>
          <a:off x="77491" y="5444506"/>
          <a:ext cx="2588218" cy="731520"/>
        </p:xfrm>
        <a:graphic>
          <a:graphicData uri="http://schemas.openxmlformats.org/drawingml/2006/table">
            <a:tbl>
              <a:tblPr>
                <a:tableStyleId>{5C22544A-7EE6-4342-B048-85BDC9FD1C3A}</a:tableStyleId>
              </a:tblPr>
              <a:tblGrid>
                <a:gridCol w="2588218">
                  <a:extLst>
                    <a:ext uri="{9D8B030D-6E8A-4147-A177-3AD203B41FA5}">
                      <a16:colId xmlns:a16="http://schemas.microsoft.com/office/drawing/2014/main" val="20000"/>
                    </a:ext>
                  </a:extLst>
                </a:gridCol>
              </a:tblGrid>
              <a:tr h="428625">
                <a:tc>
                  <a:txBody>
                    <a:bodyPr/>
                    <a:lstStyle/>
                    <a:p>
                      <a:pPr algn="ctr" fontAlgn="ctr"/>
                      <a:r>
                        <a:rPr lang="fr-FR" sz="4800" u="none" strike="noStrike" dirty="0">
                          <a:effectLst/>
                          <a:latin typeface="Arial Black" panose="020B0A04020102020204" pitchFamily="34" charset="0"/>
                        </a:rPr>
                        <a:t>445€</a:t>
                      </a:r>
                      <a:endParaRPr lang="fr-FR" sz="2400" b="0" i="0" u="none" strike="noStrike" dirty="0">
                        <a:effectLst/>
                        <a:latin typeface="Arial Black" panose="020B0A04020102020204" pitchFamily="34" charset="0"/>
                      </a:endParaRPr>
                    </a:p>
                  </a:txBody>
                  <a:tcPr marL="0" marR="0" marT="0" marB="0" anchor="ctr">
                    <a:solidFill>
                      <a:schemeClr val="bg2"/>
                    </a:solidFill>
                  </a:tcPr>
                </a:tc>
                <a:extLst>
                  <a:ext uri="{0D108BD9-81ED-4DB2-BD59-A6C34878D82A}">
                    <a16:rowId xmlns:a16="http://schemas.microsoft.com/office/drawing/2014/main" val="10000"/>
                  </a:ext>
                </a:extLst>
              </a:tr>
            </a:tbl>
          </a:graphicData>
        </a:graphic>
      </p:graphicFrame>
      <p:graphicFrame>
        <p:nvGraphicFramePr>
          <p:cNvPr id="24" name="Tableau 23"/>
          <p:cNvGraphicFramePr>
            <a:graphicFrameLocks noGrp="1"/>
          </p:cNvGraphicFramePr>
          <p:nvPr>
            <p:extLst>
              <p:ext uri="{D42A27DB-BD31-4B8C-83A1-F6EECF244321}">
                <p14:modId xmlns:p14="http://schemas.microsoft.com/office/powerpoint/2010/main" val="54745907"/>
              </p:ext>
            </p:extLst>
          </p:nvPr>
        </p:nvGraphicFramePr>
        <p:xfrm>
          <a:off x="6524149" y="5469767"/>
          <a:ext cx="2496502" cy="731520"/>
        </p:xfrm>
        <a:graphic>
          <a:graphicData uri="http://schemas.openxmlformats.org/drawingml/2006/table">
            <a:tbl>
              <a:tblPr>
                <a:tableStyleId>{5C22544A-7EE6-4342-B048-85BDC9FD1C3A}</a:tableStyleId>
              </a:tblPr>
              <a:tblGrid>
                <a:gridCol w="2496502">
                  <a:extLst>
                    <a:ext uri="{9D8B030D-6E8A-4147-A177-3AD203B41FA5}">
                      <a16:colId xmlns:a16="http://schemas.microsoft.com/office/drawing/2014/main" val="20000"/>
                    </a:ext>
                  </a:extLst>
                </a:gridCol>
              </a:tblGrid>
              <a:tr h="428625">
                <a:tc>
                  <a:txBody>
                    <a:bodyPr/>
                    <a:lstStyle/>
                    <a:p>
                      <a:pPr algn="ctr" fontAlgn="ctr"/>
                      <a:r>
                        <a:rPr lang="fr-FR" sz="4800" u="none" strike="noStrike" dirty="0">
                          <a:effectLst/>
                          <a:latin typeface="Arial Black" panose="020B0A04020102020204" pitchFamily="34" charset="0"/>
                        </a:rPr>
                        <a:t>2385 </a:t>
                      </a:r>
                      <a:r>
                        <a:rPr lang="fr-FR" sz="2400" u="none" strike="noStrike" dirty="0">
                          <a:effectLst/>
                          <a:latin typeface="Broadway" panose="04040905080B02020502" pitchFamily="82" charset="0"/>
                        </a:rPr>
                        <a:t>€</a:t>
                      </a:r>
                      <a:endParaRPr lang="fr-FR" sz="2400" b="0" i="0" u="none" strike="noStrike" dirty="0">
                        <a:effectLst/>
                        <a:latin typeface="Broadway" panose="04040905080B02020502" pitchFamily="82" charset="0"/>
                      </a:endParaRPr>
                    </a:p>
                  </a:txBody>
                  <a:tcPr marL="0" marR="0" marT="0" marB="0" anchor="ctr">
                    <a:solidFill>
                      <a:schemeClr val="bg2"/>
                    </a:solidFill>
                  </a:tcPr>
                </a:tc>
                <a:extLst>
                  <a:ext uri="{0D108BD9-81ED-4DB2-BD59-A6C34878D82A}">
                    <a16:rowId xmlns:a16="http://schemas.microsoft.com/office/drawing/2014/main" val="10000"/>
                  </a:ext>
                </a:extLst>
              </a:tr>
            </a:tbl>
          </a:graphicData>
        </a:graphic>
      </p:graphicFrame>
      <p:pic>
        <p:nvPicPr>
          <p:cNvPr id="28" name="Image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29115" y="1064612"/>
            <a:ext cx="1461133" cy="674369"/>
          </a:xfrm>
          <a:prstGeom prst="rect">
            <a:avLst/>
          </a:prstGeom>
        </p:spPr>
      </p:pic>
      <p:pic>
        <p:nvPicPr>
          <p:cNvPr id="21"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843" y="4078060"/>
            <a:ext cx="2012015" cy="988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Objet 8"/>
          <p:cNvGraphicFramePr>
            <a:graphicFrameLocks noChangeAspect="1"/>
          </p:cNvGraphicFramePr>
          <p:nvPr>
            <p:extLst>
              <p:ext uri="{D42A27DB-BD31-4B8C-83A1-F6EECF244321}">
                <p14:modId xmlns:p14="http://schemas.microsoft.com/office/powerpoint/2010/main" val="2908095054"/>
              </p:ext>
            </p:extLst>
          </p:nvPr>
        </p:nvGraphicFramePr>
        <p:xfrm>
          <a:off x="7626216" y="4078060"/>
          <a:ext cx="1244936" cy="1116770"/>
        </p:xfrm>
        <a:graphic>
          <a:graphicData uri="http://schemas.openxmlformats.org/presentationml/2006/ole">
            <mc:AlternateContent xmlns:mc="http://schemas.openxmlformats.org/markup-compatibility/2006">
              <mc:Choice xmlns:v="urn:schemas-microsoft-com:vml" Requires="v">
                <p:oleObj spid="_x0000_s2420" name="Picture" r:id="rId10" imgW="670560" imgH="1028700" progId="Word.Picture.8">
                  <p:embed/>
                </p:oleObj>
              </mc:Choice>
              <mc:Fallback>
                <p:oleObj name="Picture" r:id="rId10" imgW="670560" imgH="1028700" progId="Word.Picture.8">
                  <p:embed/>
                  <p:pic>
                    <p:nvPicPr>
                      <p:cNvPr id="0"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6216" y="4078060"/>
                        <a:ext cx="1244936" cy="1116770"/>
                      </a:xfrm>
                      <a:prstGeom prst="rect">
                        <a:avLst/>
                      </a:prstGeom>
                      <a:noFill/>
                      <a:ln>
                        <a:noFill/>
                      </a:ln>
                      <a:extLst/>
                    </p:spPr>
                  </p:pic>
                </p:oleObj>
              </mc:Fallback>
            </mc:AlternateContent>
          </a:graphicData>
        </a:graphic>
      </p:graphicFrame>
      <p:pic>
        <p:nvPicPr>
          <p:cNvPr id="25" name="Image 24">
            <a:extLst>
              <a:ext uri="{FF2B5EF4-FFF2-40B4-BE49-F238E27FC236}">
                <a16:creationId xmlns:a16="http://schemas.microsoft.com/office/drawing/2014/main" id="{FA1DF02F-F07A-449D-8AA7-C224DB30E94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325210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10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ppt_w</p:attrName>
                                        </p:attrNameLst>
                                      </p:cBhvr>
                                      <p:tavLst>
                                        <p:tav tm="0" fmla="#ppt_w*sin(2.5*pi*$)">
                                          <p:val>
                                            <p:fltVal val="0"/>
                                          </p:val>
                                        </p:tav>
                                        <p:tav tm="100000">
                                          <p:val>
                                            <p:fltVal val="1"/>
                                          </p:val>
                                        </p:tav>
                                      </p:tavLst>
                                    </p:anim>
                                    <p:anim calcmode="lin" valueType="num">
                                      <p:cBhvr>
                                        <p:cTn id="9" dur="1000" fill="hold"/>
                                        <p:tgtEl>
                                          <p:spTgt spid="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251" y="2130426"/>
            <a:ext cx="9036496" cy="4740778"/>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539552" y="2404711"/>
            <a:ext cx="7354906" cy="769441"/>
          </a:xfrm>
          <a:prstGeom prst="rect">
            <a:avLst/>
          </a:prstGeom>
          <a:solidFill>
            <a:schemeClr val="bg1"/>
          </a:solidFill>
          <a:ln>
            <a:solidFill>
              <a:schemeClr val="tx1"/>
            </a:solidFill>
          </a:ln>
        </p:spPr>
        <p:txBody>
          <a:bodyPr wrap="square" rtlCol="0">
            <a:spAutoFit/>
            <a:scene3d>
              <a:camera prst="orthographicFront"/>
              <a:lightRig rig="threePt" dir="t">
                <a:rot lat="0" lon="0" rev="600000"/>
              </a:lightRig>
            </a:scene3d>
            <a:sp3d prstMaterial="matte"/>
          </a:bodyPr>
          <a:lstStyle/>
          <a:p>
            <a:pPr algn="ctr"/>
            <a:r>
              <a:rPr lang="fr-FR" sz="4400" dirty="0">
                <a:latin typeface="Broadway" panose="04040905080B02020502" pitchFamily="82" charset="0"/>
              </a:rPr>
              <a:t>RALLYE DE PRINTEMPS</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3162434670"/>
              </p:ext>
            </p:extLst>
          </p:nvPr>
        </p:nvGraphicFramePr>
        <p:xfrm>
          <a:off x="3077674" y="103520"/>
          <a:ext cx="1008112" cy="900113"/>
        </p:xfrm>
        <a:graphic>
          <a:graphicData uri="http://schemas.openxmlformats.org/presentationml/2006/ole">
            <mc:AlternateContent xmlns:mc="http://schemas.openxmlformats.org/markup-compatibility/2006">
              <mc:Choice xmlns:v="urn:schemas-microsoft-com:vml" Requires="v">
                <p:oleObj spid="_x0000_s6355"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7674" y="103520"/>
                        <a:ext cx="1008112" cy="900113"/>
                      </a:xfrm>
                      <a:prstGeom prst="rect">
                        <a:avLst/>
                      </a:prstGeom>
                      <a:noFill/>
                    </p:spPr>
                  </p:pic>
                </p:oleObj>
              </mc:Fallback>
            </mc:AlternateContent>
          </a:graphicData>
        </a:graphic>
      </p:graphicFrame>
      <p:pic>
        <p:nvPicPr>
          <p:cNvPr id="17" name="Imag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34418" y="1485340"/>
            <a:ext cx="1461133" cy="674369"/>
          </a:xfrm>
          <a:prstGeom prst="rect">
            <a:avLst/>
          </a:prstGeom>
        </p:spPr>
      </p:pic>
      <p:graphicFrame>
        <p:nvGraphicFramePr>
          <p:cNvPr id="13" name="Tableau 12"/>
          <p:cNvGraphicFramePr>
            <a:graphicFrameLocks noGrp="1"/>
          </p:cNvGraphicFramePr>
          <p:nvPr>
            <p:extLst>
              <p:ext uri="{D42A27DB-BD31-4B8C-83A1-F6EECF244321}">
                <p14:modId xmlns:p14="http://schemas.microsoft.com/office/powerpoint/2010/main" val="1818288250"/>
              </p:ext>
            </p:extLst>
          </p:nvPr>
        </p:nvGraphicFramePr>
        <p:xfrm>
          <a:off x="1524000" y="3789040"/>
          <a:ext cx="6096000" cy="8229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4800" dirty="0">
                          <a:latin typeface="Arial Black" panose="020B0A04020102020204" pitchFamily="34" charset="0"/>
                        </a:rPr>
                        <a:t>438 Participants</a:t>
                      </a:r>
                    </a:p>
                  </a:txBody>
                  <a:tcPr/>
                </a:tc>
                <a:extLst>
                  <a:ext uri="{0D108BD9-81ED-4DB2-BD59-A6C34878D82A}">
                    <a16:rowId xmlns:a16="http://schemas.microsoft.com/office/drawing/2014/main" val="10000"/>
                  </a:ext>
                </a:extLst>
              </a:tr>
            </a:tbl>
          </a:graphicData>
        </a:graphic>
      </p:graphicFrame>
      <p:graphicFrame>
        <p:nvGraphicFramePr>
          <p:cNvPr id="15" name="Tableau 14"/>
          <p:cNvGraphicFramePr>
            <a:graphicFrameLocks noGrp="1"/>
          </p:cNvGraphicFramePr>
          <p:nvPr>
            <p:extLst>
              <p:ext uri="{D42A27DB-BD31-4B8C-83A1-F6EECF244321}">
                <p14:modId xmlns:p14="http://schemas.microsoft.com/office/powerpoint/2010/main" val="2632931558"/>
              </p:ext>
            </p:extLst>
          </p:nvPr>
        </p:nvGraphicFramePr>
        <p:xfrm>
          <a:off x="2523781" y="5733256"/>
          <a:ext cx="3888432" cy="914400"/>
        </p:xfrm>
        <a:graphic>
          <a:graphicData uri="http://schemas.openxmlformats.org/drawingml/2006/table">
            <a:tbl>
              <a:tblPr firstRow="1" bandRow="1">
                <a:tableStyleId>{5C22544A-7EE6-4342-B048-85BDC9FD1C3A}</a:tableStyleId>
              </a:tblPr>
              <a:tblGrid>
                <a:gridCol w="3888432">
                  <a:extLst>
                    <a:ext uri="{9D8B030D-6E8A-4147-A177-3AD203B41FA5}">
                      <a16:colId xmlns:a16="http://schemas.microsoft.com/office/drawing/2014/main" val="20000"/>
                    </a:ext>
                  </a:extLst>
                </a:gridCol>
              </a:tblGrid>
              <a:tr h="514856">
                <a:tc>
                  <a:txBody>
                    <a:bodyPr/>
                    <a:lstStyle/>
                    <a:p>
                      <a:pPr algn="ctr"/>
                      <a:r>
                        <a:rPr lang="fr-FR" sz="5400" dirty="0">
                          <a:latin typeface="Arial Black" panose="020B0A04020102020204" pitchFamily="34" charset="0"/>
                        </a:rPr>
                        <a:t>1183 €</a:t>
                      </a:r>
                    </a:p>
                  </a:txBody>
                  <a:tcPr>
                    <a:solidFill>
                      <a:srgbClr val="00B050"/>
                    </a:solidFill>
                  </a:tcPr>
                </a:tc>
                <a:extLst>
                  <a:ext uri="{0D108BD9-81ED-4DB2-BD59-A6C34878D82A}">
                    <a16:rowId xmlns:a16="http://schemas.microsoft.com/office/drawing/2014/main" val="10000"/>
                  </a:ext>
                </a:extLst>
              </a:tr>
            </a:tbl>
          </a:graphicData>
        </a:graphic>
      </p:graphicFrame>
      <p:pic>
        <p:nvPicPr>
          <p:cNvPr id="14" name="Image 13">
            <a:extLst>
              <a:ext uri="{FF2B5EF4-FFF2-40B4-BE49-F238E27FC236}">
                <a16:creationId xmlns:a16="http://schemas.microsoft.com/office/drawing/2014/main" id="{F48E9017-9EFA-4EBE-BB80-777A73F5D03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233752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130426"/>
            <a:ext cx="9036496" cy="4727574"/>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1693750116"/>
              </p:ext>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16546"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sp>
        <p:nvSpPr>
          <p:cNvPr id="6" name="ZoneTexte 5"/>
          <p:cNvSpPr txBox="1"/>
          <p:nvPr/>
        </p:nvSpPr>
        <p:spPr>
          <a:xfrm>
            <a:off x="1036762" y="2564904"/>
            <a:ext cx="6912768" cy="830997"/>
          </a:xfrm>
          <a:prstGeom prst="rect">
            <a:avLst/>
          </a:prstGeom>
          <a:solidFill>
            <a:schemeClr val="tx2">
              <a:lumMod val="20000"/>
              <a:lumOff val="80000"/>
            </a:schemeClr>
          </a:solidFill>
        </p:spPr>
        <p:txBody>
          <a:bodyPr wrap="square" rtlCol="0">
            <a:spAutoFit/>
          </a:bodyPr>
          <a:lstStyle/>
          <a:p>
            <a:pPr algn="ctr"/>
            <a:r>
              <a:rPr lang="fr-FR" sz="4800" dirty="0">
                <a:latin typeface="Arial Black" panose="020B0A04020102020204" pitchFamily="34" charset="0"/>
              </a:rPr>
              <a:t>TARTIFLETTE</a:t>
            </a:r>
          </a:p>
        </p:txBody>
      </p:sp>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sp>
        <p:nvSpPr>
          <p:cNvPr id="9" name="ZoneTexte 8"/>
          <p:cNvSpPr txBox="1"/>
          <p:nvPr/>
        </p:nvSpPr>
        <p:spPr>
          <a:xfrm>
            <a:off x="1252533" y="4005064"/>
            <a:ext cx="6638933" cy="830997"/>
          </a:xfrm>
          <a:prstGeom prst="rect">
            <a:avLst/>
          </a:prstGeom>
          <a:blipFill>
            <a:blip r:embed="rId10"/>
            <a:tile tx="0" ty="0" sx="100000" sy="100000" flip="none" algn="tl"/>
          </a:blipFill>
        </p:spPr>
        <p:txBody>
          <a:bodyPr wrap="none" rtlCol="0">
            <a:spAutoFit/>
          </a:bodyPr>
          <a:lstStyle/>
          <a:p>
            <a:r>
              <a:rPr lang="fr-FR" sz="4800" dirty="0">
                <a:latin typeface="Arial Black" panose="020B0A04020102020204" pitchFamily="34" charset="0"/>
              </a:rPr>
              <a:t>170 PARTICIPANTS</a:t>
            </a:r>
          </a:p>
        </p:txBody>
      </p:sp>
      <p:sp>
        <p:nvSpPr>
          <p:cNvPr id="10" name="ZoneTexte 9"/>
          <p:cNvSpPr txBox="1"/>
          <p:nvPr/>
        </p:nvSpPr>
        <p:spPr>
          <a:xfrm>
            <a:off x="3340313" y="5561451"/>
            <a:ext cx="2031325" cy="830997"/>
          </a:xfrm>
          <a:prstGeom prst="rect">
            <a:avLst/>
          </a:prstGeom>
          <a:solidFill>
            <a:schemeClr val="tx2">
              <a:lumMod val="40000"/>
              <a:lumOff val="60000"/>
            </a:schemeClr>
          </a:solidFill>
        </p:spPr>
        <p:txBody>
          <a:bodyPr wrap="none" rtlCol="0">
            <a:spAutoFit/>
          </a:bodyPr>
          <a:lstStyle/>
          <a:p>
            <a:r>
              <a:rPr lang="fr-FR" sz="4800" dirty="0">
                <a:latin typeface="Arial Black" panose="020B0A04020102020204" pitchFamily="34" charset="0"/>
              </a:rPr>
              <a:t>780 €</a:t>
            </a:r>
          </a:p>
        </p:txBody>
      </p:sp>
      <p:pic>
        <p:nvPicPr>
          <p:cNvPr id="14" name="Image 13">
            <a:extLst>
              <a:ext uri="{FF2B5EF4-FFF2-40B4-BE49-F238E27FC236}">
                <a16:creationId xmlns:a16="http://schemas.microsoft.com/office/drawing/2014/main" id="{4E1AA8BF-D5C9-4DAB-B7AF-43E2419E7B7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42505217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65" y="2178960"/>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179512" y="2412177"/>
            <a:ext cx="8352928" cy="769441"/>
          </a:xfrm>
          <a:prstGeom prst="rect">
            <a:avLst/>
          </a:prstGeom>
          <a:solidFill>
            <a:srgbClr val="00B050"/>
          </a:solidFill>
          <a:ln>
            <a:solidFill>
              <a:schemeClr val="tx1"/>
            </a:solidFill>
          </a:ln>
        </p:spPr>
        <p:txBody>
          <a:bodyPr wrap="square" rtlCol="0">
            <a:spAutoFit/>
            <a:scene3d>
              <a:camera prst="orthographicFront"/>
              <a:lightRig rig="threePt" dir="t">
                <a:rot lat="0" lon="0" rev="600000"/>
              </a:lightRig>
            </a:scene3d>
            <a:sp3d prstMaterial="matte"/>
          </a:bodyPr>
          <a:lstStyle/>
          <a:p>
            <a:pPr algn="ctr"/>
            <a:r>
              <a:rPr lang="fr-FR" sz="4400" dirty="0">
                <a:latin typeface="Arial Black" panose="020B0A04020102020204" pitchFamily="34" charset="0"/>
              </a:rPr>
              <a:t>Galette des Rois</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3700890966"/>
              </p:ext>
            </p:extLst>
          </p:nvPr>
        </p:nvGraphicFramePr>
        <p:xfrm>
          <a:off x="3449170" y="10769"/>
          <a:ext cx="1008112" cy="900113"/>
        </p:xfrm>
        <a:graphic>
          <a:graphicData uri="http://schemas.openxmlformats.org/presentationml/2006/ole">
            <mc:AlternateContent xmlns:mc="http://schemas.openxmlformats.org/markup-compatibility/2006">
              <mc:Choice xmlns:v="urn:schemas-microsoft-com:vml" Requires="v">
                <p:oleObj spid="_x0000_s23672"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9170" y="10769"/>
                        <a:ext cx="1008112" cy="900113"/>
                      </a:xfrm>
                      <a:prstGeom prst="rect">
                        <a:avLst/>
                      </a:prstGeom>
                      <a:noFill/>
                    </p:spPr>
                  </p:pic>
                </p:oleObj>
              </mc:Fallback>
            </mc:AlternateContent>
          </a:graphicData>
        </a:graphic>
      </p:graphicFrame>
      <p:pic>
        <p:nvPicPr>
          <p:cNvPr id="15" name="Imag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24328" y="1451591"/>
            <a:ext cx="1461133" cy="674369"/>
          </a:xfrm>
          <a:prstGeom prst="rect">
            <a:avLst/>
          </a:prstGeom>
        </p:spPr>
      </p:pic>
      <p:graphicFrame>
        <p:nvGraphicFramePr>
          <p:cNvPr id="12" name="Tableau 11"/>
          <p:cNvGraphicFramePr>
            <a:graphicFrameLocks noGrp="1"/>
          </p:cNvGraphicFramePr>
          <p:nvPr>
            <p:extLst>
              <p:ext uri="{D42A27DB-BD31-4B8C-83A1-F6EECF244321}">
                <p14:modId xmlns:p14="http://schemas.microsoft.com/office/powerpoint/2010/main" val="845542970"/>
              </p:ext>
            </p:extLst>
          </p:nvPr>
        </p:nvGraphicFramePr>
        <p:xfrm>
          <a:off x="1307976" y="5517232"/>
          <a:ext cx="6096000" cy="91440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5400" dirty="0">
                          <a:latin typeface="Arial Black" panose="020B0A04020102020204" pitchFamily="34" charset="0"/>
                        </a:rPr>
                        <a:t>343 €</a:t>
                      </a:r>
                    </a:p>
                  </a:txBody>
                  <a:tcPr>
                    <a:solidFill>
                      <a:srgbClr val="FF0000"/>
                    </a:solidFill>
                  </a:tcPr>
                </a:tc>
                <a:extLst>
                  <a:ext uri="{0D108BD9-81ED-4DB2-BD59-A6C34878D82A}">
                    <a16:rowId xmlns:a16="http://schemas.microsoft.com/office/drawing/2014/main" val="10000"/>
                  </a:ext>
                </a:extLst>
              </a:tr>
            </a:tbl>
          </a:graphicData>
        </a:graphic>
      </p:graphicFrame>
      <p:pic>
        <p:nvPicPr>
          <p:cNvPr id="13" name="Image 12">
            <a:extLst>
              <a:ext uri="{FF2B5EF4-FFF2-40B4-BE49-F238E27FC236}">
                <a16:creationId xmlns:a16="http://schemas.microsoft.com/office/drawing/2014/main" id="{8B13EF62-D78E-4D56-8A57-9CE39777F56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3312322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65" y="2178960"/>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logo-ligu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69135" y="0"/>
            <a:ext cx="17145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179512" y="2412177"/>
            <a:ext cx="8352928" cy="2800767"/>
          </a:xfrm>
          <a:prstGeom prst="rect">
            <a:avLst/>
          </a:prstGeom>
          <a:solidFill>
            <a:srgbClr val="00B050"/>
          </a:solidFill>
          <a:ln>
            <a:solidFill>
              <a:schemeClr val="tx1"/>
            </a:solidFill>
          </a:ln>
        </p:spPr>
        <p:txBody>
          <a:bodyPr wrap="square" rtlCol="0">
            <a:spAutoFit/>
            <a:scene3d>
              <a:camera prst="orthographicFront"/>
              <a:lightRig rig="threePt" dir="t">
                <a:rot lat="0" lon="0" rev="600000"/>
              </a:lightRig>
            </a:scene3d>
            <a:sp3d prstMaterial="matte"/>
          </a:bodyPr>
          <a:lstStyle/>
          <a:p>
            <a:pPr algn="ctr"/>
            <a:r>
              <a:rPr lang="fr-FR" sz="4400" dirty="0">
                <a:latin typeface="Arial Black" panose="020B0A04020102020204" pitchFamily="34" charset="0"/>
              </a:rPr>
              <a:t>PARTICIPATION </a:t>
            </a:r>
            <a:r>
              <a:rPr lang="fr-FR" sz="4400" dirty="0" err="1">
                <a:latin typeface="Arial Black" panose="020B0A04020102020204" pitchFamily="34" charset="0"/>
              </a:rPr>
              <a:t>CassC</a:t>
            </a:r>
            <a:endParaRPr lang="fr-FR" sz="4400" dirty="0">
              <a:latin typeface="Arial Black" panose="020B0A04020102020204" pitchFamily="34" charset="0"/>
            </a:endParaRPr>
          </a:p>
          <a:p>
            <a:pPr algn="ctr"/>
            <a:r>
              <a:rPr lang="fr-FR" sz="4400" dirty="0">
                <a:latin typeface="Arial Black" panose="020B0A04020102020204" pitchFamily="34" charset="0"/>
              </a:rPr>
              <a:t> aux   1 Eres Pédalées rallyes et Critérium 	Jeunes</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1147904392"/>
              </p:ext>
            </p:extLst>
          </p:nvPr>
        </p:nvGraphicFramePr>
        <p:xfrm>
          <a:off x="3449170" y="10769"/>
          <a:ext cx="1008112" cy="900113"/>
        </p:xfrm>
        <a:graphic>
          <a:graphicData uri="http://schemas.openxmlformats.org/presentationml/2006/ole">
            <mc:AlternateContent xmlns:mc="http://schemas.openxmlformats.org/markup-compatibility/2006">
              <mc:Choice xmlns:v="urn:schemas-microsoft-com:vml" Requires="v">
                <p:oleObj spid="_x0000_s9434" name="Picture" r:id="rId8" imgW="670560" imgH="1028700" progId="Word.Picture.8">
                  <p:embed/>
                </p:oleObj>
              </mc:Choice>
              <mc:Fallback>
                <p:oleObj name="Picture" r:id="rId8" imgW="670560" imgH="1028700" progId="Word.Picture.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49170" y="10769"/>
                        <a:ext cx="1008112" cy="900113"/>
                      </a:xfrm>
                      <a:prstGeom prst="rect">
                        <a:avLst/>
                      </a:prstGeom>
                      <a:noFill/>
                    </p:spPr>
                  </p:pic>
                </p:oleObj>
              </mc:Fallback>
            </mc:AlternateContent>
          </a:graphicData>
        </a:graphic>
      </p:graphicFrame>
      <p:pic>
        <p:nvPicPr>
          <p:cNvPr id="15" name="Imag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24328" y="1451591"/>
            <a:ext cx="1461133" cy="674369"/>
          </a:xfrm>
          <a:prstGeom prst="rect">
            <a:avLst/>
          </a:prstGeom>
        </p:spPr>
      </p:pic>
      <p:graphicFrame>
        <p:nvGraphicFramePr>
          <p:cNvPr id="12" name="Tableau 11"/>
          <p:cNvGraphicFramePr>
            <a:graphicFrameLocks noGrp="1"/>
          </p:cNvGraphicFramePr>
          <p:nvPr>
            <p:extLst>
              <p:ext uri="{D42A27DB-BD31-4B8C-83A1-F6EECF244321}">
                <p14:modId xmlns:p14="http://schemas.microsoft.com/office/powerpoint/2010/main" val="841855420"/>
              </p:ext>
            </p:extLst>
          </p:nvPr>
        </p:nvGraphicFramePr>
        <p:xfrm>
          <a:off x="1307976" y="5517232"/>
          <a:ext cx="6096000" cy="91440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5400" dirty="0">
                          <a:latin typeface="Arial Black" panose="020B0A04020102020204" pitchFamily="34" charset="0"/>
                        </a:rPr>
                        <a:t> 524 €</a:t>
                      </a:r>
                    </a:p>
                  </a:txBody>
                  <a:tcPr>
                    <a:solidFill>
                      <a:srgbClr val="FF00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848129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208827"/>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4211960" y="106819"/>
          <a:ext cx="1008112" cy="900113"/>
        </p:xfrm>
        <a:graphic>
          <a:graphicData uri="http://schemas.openxmlformats.org/presentationml/2006/ole">
            <mc:AlternateContent xmlns:mc="http://schemas.openxmlformats.org/markup-compatibility/2006">
              <mc:Choice xmlns:v="urn:schemas-microsoft-com:vml" Requires="v">
                <p:oleObj spid="_x0000_s66590"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1960" y="106819"/>
                        <a:ext cx="1008112" cy="900113"/>
                      </a:xfrm>
                      <a:prstGeom prst="rect">
                        <a:avLst/>
                      </a:prstGeom>
                      <a:noFill/>
                    </p:spPr>
                  </p:pic>
                </p:oleObj>
              </mc:Fallback>
            </mc:AlternateContent>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1642630532"/>
              </p:ext>
            </p:extLst>
          </p:nvPr>
        </p:nvGraphicFramePr>
        <p:xfrm>
          <a:off x="1524000" y="2420888"/>
          <a:ext cx="6096000" cy="100584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6000" dirty="0">
                          <a:latin typeface="Arial Black" panose="020B0A04020102020204" pitchFamily="34" charset="0"/>
                        </a:rPr>
                        <a:t>FORMATION</a:t>
                      </a:r>
                    </a:p>
                  </a:txBody>
                  <a:tcPr>
                    <a:solidFill>
                      <a:srgbClr val="002060"/>
                    </a:solidFill>
                  </a:tcPr>
                </a:tc>
                <a:extLst>
                  <a:ext uri="{0D108BD9-81ED-4DB2-BD59-A6C34878D82A}">
                    <a16:rowId xmlns:a16="http://schemas.microsoft.com/office/drawing/2014/main" val="10000"/>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2707442293"/>
              </p:ext>
            </p:extLst>
          </p:nvPr>
        </p:nvGraphicFramePr>
        <p:xfrm>
          <a:off x="1619672" y="4293096"/>
          <a:ext cx="6096000" cy="14325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8800" dirty="0">
                          <a:latin typeface="Arial Black" panose="020B0A04020102020204" pitchFamily="34" charset="0"/>
                        </a:rPr>
                        <a:t> 782 €</a:t>
                      </a:r>
                    </a:p>
                  </a:txBody>
                  <a:tcPr>
                    <a:solidFill>
                      <a:srgbClr val="FF0000"/>
                    </a:solidFill>
                  </a:tcPr>
                </a:tc>
                <a:extLst>
                  <a:ext uri="{0D108BD9-81ED-4DB2-BD59-A6C34878D82A}">
                    <a16:rowId xmlns:a16="http://schemas.microsoft.com/office/drawing/2014/main" val="10000"/>
                  </a:ext>
                </a:extLst>
              </a:tr>
            </a:tbl>
          </a:graphicData>
        </a:graphic>
      </p:graphicFrame>
      <p:pic>
        <p:nvPicPr>
          <p:cNvPr id="12" name="Imag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52254" y="1326019"/>
            <a:ext cx="1733208" cy="799942"/>
          </a:xfrm>
          <a:prstGeom prst="rect">
            <a:avLst/>
          </a:prstGeom>
        </p:spPr>
      </p:pic>
      <p:pic>
        <p:nvPicPr>
          <p:cNvPr id="13" name="Image 12">
            <a:extLst>
              <a:ext uri="{FF2B5EF4-FFF2-40B4-BE49-F238E27FC236}">
                <a16:creationId xmlns:a16="http://schemas.microsoft.com/office/drawing/2014/main" id="{D35EC5D2-5D8E-4486-AAAB-C9BFC4519E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33007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208827"/>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2399027654"/>
              </p:ext>
            </p:extLst>
          </p:nvPr>
        </p:nvGraphicFramePr>
        <p:xfrm>
          <a:off x="4211960" y="106819"/>
          <a:ext cx="1008112" cy="900113"/>
        </p:xfrm>
        <a:graphic>
          <a:graphicData uri="http://schemas.openxmlformats.org/presentationml/2006/ole">
            <mc:AlternateContent xmlns:mc="http://schemas.openxmlformats.org/markup-compatibility/2006">
              <mc:Choice xmlns:v="urn:schemas-microsoft-com:vml" Requires="v">
                <p:oleObj spid="_x0000_s22652"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1960" y="106819"/>
                        <a:ext cx="1008112" cy="900113"/>
                      </a:xfrm>
                      <a:prstGeom prst="rect">
                        <a:avLst/>
                      </a:prstGeom>
                      <a:noFill/>
                    </p:spPr>
                  </p:pic>
                </p:oleObj>
              </mc:Fallback>
            </mc:AlternateContent>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2878892144"/>
              </p:ext>
            </p:extLst>
          </p:nvPr>
        </p:nvGraphicFramePr>
        <p:xfrm>
          <a:off x="0" y="2420888"/>
          <a:ext cx="9036496" cy="1920240"/>
        </p:xfrm>
        <a:graphic>
          <a:graphicData uri="http://schemas.openxmlformats.org/drawingml/2006/table">
            <a:tbl>
              <a:tblPr firstRow="1" bandRow="1">
                <a:tableStyleId>{5C22544A-7EE6-4342-B048-85BDC9FD1C3A}</a:tableStyleId>
              </a:tblPr>
              <a:tblGrid>
                <a:gridCol w="9036496">
                  <a:extLst>
                    <a:ext uri="{9D8B030D-6E8A-4147-A177-3AD203B41FA5}">
                      <a16:colId xmlns:a16="http://schemas.microsoft.com/office/drawing/2014/main" val="20000"/>
                    </a:ext>
                  </a:extLst>
                </a:gridCol>
              </a:tblGrid>
              <a:tr h="370840">
                <a:tc>
                  <a:txBody>
                    <a:bodyPr/>
                    <a:lstStyle/>
                    <a:p>
                      <a:pPr algn="ctr"/>
                      <a:r>
                        <a:rPr lang="fr-FR" sz="6000" dirty="0">
                          <a:latin typeface="Arial Black" panose="020B0A04020102020204" pitchFamily="34" charset="0"/>
                        </a:rPr>
                        <a:t>WEEK-END</a:t>
                      </a:r>
                    </a:p>
                    <a:p>
                      <a:pPr algn="ctr"/>
                      <a:r>
                        <a:rPr lang="fr-FR" sz="6000" dirty="0">
                          <a:latin typeface="Arial Black" panose="020B0A04020102020204" pitchFamily="34" charset="0"/>
                        </a:rPr>
                        <a:t> Jeunes VTT</a:t>
                      </a:r>
                    </a:p>
                  </a:txBody>
                  <a:tcPr>
                    <a:solidFill>
                      <a:srgbClr val="002060"/>
                    </a:solidFill>
                  </a:tcPr>
                </a:tc>
                <a:extLst>
                  <a:ext uri="{0D108BD9-81ED-4DB2-BD59-A6C34878D82A}">
                    <a16:rowId xmlns:a16="http://schemas.microsoft.com/office/drawing/2014/main" val="10000"/>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1946781049"/>
              </p:ext>
            </p:extLst>
          </p:nvPr>
        </p:nvGraphicFramePr>
        <p:xfrm>
          <a:off x="1619672" y="4509119"/>
          <a:ext cx="6096000" cy="14325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1216536">
                <a:tc>
                  <a:txBody>
                    <a:bodyPr/>
                    <a:lstStyle/>
                    <a:p>
                      <a:pPr algn="ctr"/>
                      <a:r>
                        <a:rPr lang="fr-FR" sz="8800" dirty="0">
                          <a:latin typeface="Arial Black" panose="020B0A04020102020204" pitchFamily="34" charset="0"/>
                        </a:rPr>
                        <a:t> 237 €</a:t>
                      </a:r>
                    </a:p>
                  </a:txBody>
                  <a:tcPr>
                    <a:solidFill>
                      <a:srgbClr val="FF0000"/>
                    </a:solidFill>
                  </a:tcPr>
                </a:tc>
                <a:extLst>
                  <a:ext uri="{0D108BD9-81ED-4DB2-BD59-A6C34878D82A}">
                    <a16:rowId xmlns:a16="http://schemas.microsoft.com/office/drawing/2014/main" val="10000"/>
                  </a:ext>
                </a:extLst>
              </a:tr>
            </a:tbl>
          </a:graphicData>
        </a:graphic>
      </p:graphicFrame>
      <p:pic>
        <p:nvPicPr>
          <p:cNvPr id="12" name="Imag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52254" y="1326019"/>
            <a:ext cx="1733208" cy="799942"/>
          </a:xfrm>
          <a:prstGeom prst="rect">
            <a:avLst/>
          </a:prstGeom>
        </p:spPr>
      </p:pic>
      <p:pic>
        <p:nvPicPr>
          <p:cNvPr id="13" name="Image 12">
            <a:extLst>
              <a:ext uri="{FF2B5EF4-FFF2-40B4-BE49-F238E27FC236}">
                <a16:creationId xmlns:a16="http://schemas.microsoft.com/office/drawing/2014/main" id="{8679ADFB-F2AD-4978-BB07-7C2201ADD61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218916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208827"/>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4211960" y="106819"/>
          <a:ext cx="1008112" cy="900113"/>
        </p:xfrm>
        <a:graphic>
          <a:graphicData uri="http://schemas.openxmlformats.org/presentationml/2006/ole">
            <mc:AlternateContent xmlns:mc="http://schemas.openxmlformats.org/markup-compatibility/2006">
              <mc:Choice xmlns:v="urn:schemas-microsoft-com:vml" Requires="v">
                <p:oleObj spid="_x0000_s52300"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1960" y="106819"/>
                        <a:ext cx="1008112" cy="900113"/>
                      </a:xfrm>
                      <a:prstGeom prst="rect">
                        <a:avLst/>
                      </a:prstGeom>
                      <a:noFill/>
                    </p:spPr>
                  </p:pic>
                </p:oleObj>
              </mc:Fallback>
            </mc:AlternateContent>
          </a:graphicData>
        </a:graphic>
      </p:graphicFrame>
      <p:graphicFrame>
        <p:nvGraphicFramePr>
          <p:cNvPr id="6" name="Tableau 5"/>
          <p:cNvGraphicFramePr>
            <a:graphicFrameLocks noGrp="1"/>
          </p:cNvGraphicFramePr>
          <p:nvPr>
            <p:extLst/>
          </p:nvPr>
        </p:nvGraphicFramePr>
        <p:xfrm>
          <a:off x="1524000" y="2420888"/>
          <a:ext cx="6096000" cy="100584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6000" dirty="0">
                          <a:latin typeface="Arial Black" panose="020B0A04020102020204" pitchFamily="34" charset="0"/>
                        </a:rPr>
                        <a:t>VETEMENTS</a:t>
                      </a:r>
                    </a:p>
                  </a:txBody>
                  <a:tcPr>
                    <a:solidFill>
                      <a:srgbClr val="002060"/>
                    </a:solidFill>
                  </a:tcPr>
                </a:tc>
                <a:extLst>
                  <a:ext uri="{0D108BD9-81ED-4DB2-BD59-A6C34878D82A}">
                    <a16:rowId xmlns:a16="http://schemas.microsoft.com/office/drawing/2014/main" val="10000"/>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1833255972"/>
              </p:ext>
            </p:extLst>
          </p:nvPr>
        </p:nvGraphicFramePr>
        <p:xfrm>
          <a:off x="1619672" y="4293096"/>
          <a:ext cx="6096000" cy="14325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8800" dirty="0">
                          <a:latin typeface="Arial Black" panose="020B0A04020102020204" pitchFamily="34" charset="0"/>
                        </a:rPr>
                        <a:t> 510 €</a:t>
                      </a:r>
                    </a:p>
                  </a:txBody>
                  <a:tcPr>
                    <a:solidFill>
                      <a:srgbClr val="FF0000"/>
                    </a:solidFill>
                  </a:tcPr>
                </a:tc>
                <a:extLst>
                  <a:ext uri="{0D108BD9-81ED-4DB2-BD59-A6C34878D82A}">
                    <a16:rowId xmlns:a16="http://schemas.microsoft.com/office/drawing/2014/main" val="10000"/>
                  </a:ext>
                </a:extLst>
              </a:tr>
            </a:tbl>
          </a:graphicData>
        </a:graphic>
      </p:graphicFrame>
      <p:pic>
        <p:nvPicPr>
          <p:cNvPr id="12" name="Imag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52254" y="1326019"/>
            <a:ext cx="1733208" cy="799942"/>
          </a:xfrm>
          <a:prstGeom prst="rect">
            <a:avLst/>
          </a:prstGeom>
        </p:spPr>
      </p:pic>
      <p:pic>
        <p:nvPicPr>
          <p:cNvPr id="13" name="Image 12">
            <a:extLst>
              <a:ext uri="{FF2B5EF4-FFF2-40B4-BE49-F238E27FC236}">
                <a16:creationId xmlns:a16="http://schemas.microsoft.com/office/drawing/2014/main" id="{2EEF1F2D-E5B0-40F7-8460-D2B56A05BBF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68011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208827"/>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4211960" y="106819"/>
          <a:ext cx="1008112" cy="900113"/>
        </p:xfrm>
        <a:graphic>
          <a:graphicData uri="http://schemas.openxmlformats.org/presentationml/2006/ole">
            <mc:AlternateContent xmlns:mc="http://schemas.openxmlformats.org/markup-compatibility/2006">
              <mc:Choice xmlns:v="urn:schemas-microsoft-com:vml" Requires="v">
                <p:oleObj spid="_x0000_s65575"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1960" y="106819"/>
                        <a:ext cx="1008112" cy="900113"/>
                      </a:xfrm>
                      <a:prstGeom prst="rect">
                        <a:avLst/>
                      </a:prstGeom>
                      <a:noFill/>
                    </p:spPr>
                  </p:pic>
                </p:oleObj>
              </mc:Fallback>
            </mc:AlternateContent>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2792694673"/>
              </p:ext>
            </p:extLst>
          </p:nvPr>
        </p:nvGraphicFramePr>
        <p:xfrm>
          <a:off x="1524000" y="2420888"/>
          <a:ext cx="6096000" cy="100584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6000" dirty="0">
                          <a:latin typeface="Arial Black" panose="020B0A04020102020204" pitchFamily="34" charset="0"/>
                        </a:rPr>
                        <a:t>MATERIELS</a:t>
                      </a:r>
                    </a:p>
                  </a:txBody>
                  <a:tcPr>
                    <a:solidFill>
                      <a:srgbClr val="002060"/>
                    </a:solidFill>
                  </a:tcPr>
                </a:tc>
                <a:extLst>
                  <a:ext uri="{0D108BD9-81ED-4DB2-BD59-A6C34878D82A}">
                    <a16:rowId xmlns:a16="http://schemas.microsoft.com/office/drawing/2014/main" val="10000"/>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746359665"/>
              </p:ext>
            </p:extLst>
          </p:nvPr>
        </p:nvGraphicFramePr>
        <p:xfrm>
          <a:off x="1619672" y="4293096"/>
          <a:ext cx="6096000" cy="14325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r>
                        <a:rPr lang="fr-FR" sz="8800" dirty="0">
                          <a:latin typeface="Arial Black" panose="020B0A04020102020204" pitchFamily="34" charset="0"/>
                        </a:rPr>
                        <a:t> 1450 €</a:t>
                      </a:r>
                    </a:p>
                  </a:txBody>
                  <a:tcPr>
                    <a:solidFill>
                      <a:srgbClr val="FF0000"/>
                    </a:solidFill>
                  </a:tcPr>
                </a:tc>
                <a:extLst>
                  <a:ext uri="{0D108BD9-81ED-4DB2-BD59-A6C34878D82A}">
                    <a16:rowId xmlns:a16="http://schemas.microsoft.com/office/drawing/2014/main" val="10000"/>
                  </a:ext>
                </a:extLst>
              </a:tr>
            </a:tbl>
          </a:graphicData>
        </a:graphic>
      </p:graphicFrame>
      <p:pic>
        <p:nvPicPr>
          <p:cNvPr id="12" name="Imag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52254" y="1326019"/>
            <a:ext cx="1733208" cy="799942"/>
          </a:xfrm>
          <a:prstGeom prst="rect">
            <a:avLst/>
          </a:prstGeom>
        </p:spPr>
      </p:pic>
      <p:pic>
        <p:nvPicPr>
          <p:cNvPr id="13" name="Image 12">
            <a:extLst>
              <a:ext uri="{FF2B5EF4-FFF2-40B4-BE49-F238E27FC236}">
                <a16:creationId xmlns:a16="http://schemas.microsoft.com/office/drawing/2014/main" id="{BF6AA424-6EA3-4163-ABDD-BAEB52AC87E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1852799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70684"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pic>
        <p:nvPicPr>
          <p:cNvPr id="10" name="Image 9">
            <a:extLst>
              <a:ext uri="{FF2B5EF4-FFF2-40B4-BE49-F238E27FC236}">
                <a16:creationId xmlns:a16="http://schemas.microsoft.com/office/drawing/2014/main" id="{112824EF-9C0C-47BA-9D9A-91AF0C1909E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2935" y="2287233"/>
            <a:ext cx="7308702" cy="4628844"/>
          </a:xfrm>
          <a:prstGeom prst="rect">
            <a:avLst/>
          </a:prstGeom>
        </p:spPr>
      </p:pic>
      <p:sp>
        <p:nvSpPr>
          <p:cNvPr id="13" name="ZoneTexte 12">
            <a:extLst>
              <a:ext uri="{FF2B5EF4-FFF2-40B4-BE49-F238E27FC236}">
                <a16:creationId xmlns:a16="http://schemas.microsoft.com/office/drawing/2014/main" id="{6C3A0332-33AE-409A-9A50-970B91F06AFD}"/>
              </a:ext>
            </a:extLst>
          </p:cNvPr>
          <p:cNvSpPr txBox="1"/>
          <p:nvPr/>
        </p:nvSpPr>
        <p:spPr>
          <a:xfrm>
            <a:off x="827584" y="2338865"/>
            <a:ext cx="3168352" cy="1446550"/>
          </a:xfrm>
          <a:prstGeom prst="rect">
            <a:avLst/>
          </a:prstGeom>
          <a:noFill/>
        </p:spPr>
        <p:txBody>
          <a:bodyPr wrap="square" rtlCol="0">
            <a:spAutoFit/>
          </a:bodyPr>
          <a:lstStyle/>
          <a:p>
            <a:r>
              <a:rPr lang="fr-FR" sz="4400" dirty="0">
                <a:latin typeface="Bodoni MT Black" panose="02070A03080606020203" pitchFamily="18" charset="0"/>
              </a:rPr>
              <a:t>Rapport d’activités</a:t>
            </a:r>
          </a:p>
        </p:txBody>
      </p:sp>
    </p:spTree>
    <p:extLst>
      <p:ext uri="{BB962C8B-B14F-4D97-AF65-F5344CB8AC3E}">
        <p14:creationId xmlns:p14="http://schemas.microsoft.com/office/powerpoint/2010/main" val="10629616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072361"/>
            <a:ext cx="9144000" cy="4785640"/>
          </a:xfrm>
          <a:prstGeom prst="rect">
            <a:avLst/>
          </a:prstGeom>
          <a:solidFill>
            <a:schemeClr val="bg1">
              <a:lumMod val="85000"/>
            </a:schemeClr>
          </a:solidFill>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560013"/>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1616135664"/>
              </p:ext>
            </p:extLst>
          </p:nvPr>
        </p:nvGraphicFramePr>
        <p:xfrm>
          <a:off x="3148012" y="0"/>
          <a:ext cx="1008112" cy="900113"/>
        </p:xfrm>
        <a:graphic>
          <a:graphicData uri="http://schemas.openxmlformats.org/presentationml/2006/ole">
            <mc:AlternateContent xmlns:mc="http://schemas.openxmlformats.org/markup-compatibility/2006">
              <mc:Choice xmlns:v="urn:schemas-microsoft-com:vml" Requires="v">
                <p:oleObj spid="_x0000_s10453"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8012" y="0"/>
                        <a:ext cx="1008112" cy="900113"/>
                      </a:xfrm>
                      <a:prstGeom prst="rect">
                        <a:avLst/>
                      </a:prstGeom>
                      <a:noFill/>
                    </p:spPr>
                  </p:pic>
                </p:oleObj>
              </mc:Fallback>
            </mc:AlternateContent>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2635943215"/>
              </p:ext>
            </p:extLst>
          </p:nvPr>
        </p:nvGraphicFramePr>
        <p:xfrm>
          <a:off x="2676482" y="5157192"/>
          <a:ext cx="4127766" cy="1330731"/>
        </p:xfrm>
        <a:graphic>
          <a:graphicData uri="http://schemas.openxmlformats.org/drawingml/2006/table">
            <a:tbl>
              <a:tblPr>
                <a:tableStyleId>{5C22544A-7EE6-4342-B048-85BDC9FD1C3A}</a:tableStyleId>
              </a:tblPr>
              <a:tblGrid>
                <a:gridCol w="4127766">
                  <a:extLst>
                    <a:ext uri="{9D8B030D-6E8A-4147-A177-3AD203B41FA5}">
                      <a16:colId xmlns:a16="http://schemas.microsoft.com/office/drawing/2014/main" val="20000"/>
                    </a:ext>
                  </a:extLst>
                </a:gridCol>
              </a:tblGrid>
              <a:tr h="1330731">
                <a:tc>
                  <a:txBody>
                    <a:bodyPr/>
                    <a:lstStyle/>
                    <a:p>
                      <a:pPr algn="ctr" fontAlgn="ctr"/>
                      <a:r>
                        <a:rPr lang="fr-FR" sz="6000" b="1" u="sng" strike="noStrike" dirty="0">
                          <a:solidFill>
                            <a:schemeClr val="bg1"/>
                          </a:solidFill>
                          <a:effectLst>
                            <a:outerShdw blurRad="38100" dist="38100" dir="2700000" algn="tl">
                              <a:srgbClr val="000000">
                                <a:alpha val="43137"/>
                              </a:srgbClr>
                            </a:outerShdw>
                          </a:effectLst>
                          <a:latin typeface="Arial Black" panose="020B0A04020102020204" pitchFamily="34" charset="0"/>
                        </a:rPr>
                        <a:t>+ 598 </a:t>
                      </a:r>
                      <a:r>
                        <a:rPr lang="fr-FR" sz="5400" b="1" u="sng" strike="noStrike" baseline="0" dirty="0">
                          <a:solidFill>
                            <a:schemeClr val="bg1"/>
                          </a:solidFill>
                          <a:effectLst>
                            <a:outerShdw blurRad="38100" dist="38100" dir="2700000" algn="tl">
                              <a:srgbClr val="000000">
                                <a:alpha val="43137"/>
                              </a:srgbClr>
                            </a:outerShdw>
                          </a:effectLst>
                          <a:latin typeface="Arial Black" panose="020B0A04020102020204" pitchFamily="34" charset="0"/>
                        </a:rPr>
                        <a:t>€</a:t>
                      </a:r>
                      <a:endParaRPr lang="fr-FR" sz="5400" b="1" i="0" u="none" strike="noStrike" dirty="0">
                        <a:solidFill>
                          <a:schemeClr val="bg1"/>
                        </a:solidFill>
                        <a:effectLst/>
                        <a:latin typeface="Arial Black" panose="020B0A04020102020204" pitchFamily="34" charset="0"/>
                      </a:endParaRPr>
                    </a:p>
                  </a:txBody>
                  <a:tcPr marL="0" marR="0" marT="0" marB="0" anchor="ctr">
                    <a:solidFill>
                      <a:srgbClr val="00B050"/>
                    </a:solidFill>
                  </a:tcPr>
                </a:tc>
                <a:extLst>
                  <a:ext uri="{0D108BD9-81ED-4DB2-BD59-A6C34878D82A}">
                    <a16:rowId xmlns:a16="http://schemas.microsoft.com/office/drawing/2014/main" val="10000"/>
                  </a:ext>
                </a:extLst>
              </a:tr>
            </a:tbl>
          </a:graphicData>
        </a:graphic>
      </p:graphicFrame>
      <p:pic>
        <p:nvPicPr>
          <p:cNvPr id="15" name="Imag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80312" y="1451591"/>
            <a:ext cx="1461133" cy="674369"/>
          </a:xfrm>
          <a:prstGeom prst="rect">
            <a:avLst/>
          </a:prstGeom>
        </p:spPr>
      </p:pic>
      <p:sp>
        <p:nvSpPr>
          <p:cNvPr id="6" name="ZoneTexte 5"/>
          <p:cNvSpPr txBox="1"/>
          <p:nvPr/>
        </p:nvSpPr>
        <p:spPr>
          <a:xfrm>
            <a:off x="1110345" y="2083923"/>
            <a:ext cx="6896013" cy="1200329"/>
          </a:xfrm>
          <a:prstGeom prst="rect">
            <a:avLst/>
          </a:prstGeom>
          <a:noFill/>
        </p:spPr>
        <p:txBody>
          <a:bodyPr wrap="square" rtlCol="0">
            <a:spAutoFit/>
          </a:bodyPr>
          <a:lstStyle/>
          <a:p>
            <a:pPr algn="ctr"/>
            <a:r>
              <a:rPr lang="fr-FR" sz="7200" dirty="0"/>
              <a:t>BILAN</a:t>
            </a:r>
          </a:p>
        </p:txBody>
      </p:sp>
      <p:graphicFrame>
        <p:nvGraphicFramePr>
          <p:cNvPr id="9" name="Tableau 8">
            <a:extLst>
              <a:ext uri="{FF2B5EF4-FFF2-40B4-BE49-F238E27FC236}">
                <a16:creationId xmlns:a16="http://schemas.microsoft.com/office/drawing/2014/main" id="{5B912E21-DF60-4678-BBFA-72DB498F527A}"/>
              </a:ext>
            </a:extLst>
          </p:cNvPr>
          <p:cNvGraphicFramePr>
            <a:graphicFrameLocks noGrp="1"/>
          </p:cNvGraphicFramePr>
          <p:nvPr>
            <p:extLst>
              <p:ext uri="{D42A27DB-BD31-4B8C-83A1-F6EECF244321}">
                <p14:modId xmlns:p14="http://schemas.microsoft.com/office/powerpoint/2010/main" val="1792943414"/>
              </p:ext>
            </p:extLst>
          </p:nvPr>
        </p:nvGraphicFramePr>
        <p:xfrm>
          <a:off x="1110345" y="3037077"/>
          <a:ext cx="7134063" cy="1261115"/>
        </p:xfrm>
        <a:graphic>
          <a:graphicData uri="http://schemas.openxmlformats.org/drawingml/2006/table">
            <a:tbl>
              <a:tblPr/>
              <a:tblGrid>
                <a:gridCol w="3605671">
                  <a:extLst>
                    <a:ext uri="{9D8B030D-6E8A-4147-A177-3AD203B41FA5}">
                      <a16:colId xmlns:a16="http://schemas.microsoft.com/office/drawing/2014/main" val="3952229268"/>
                    </a:ext>
                  </a:extLst>
                </a:gridCol>
                <a:gridCol w="3528392">
                  <a:extLst>
                    <a:ext uri="{9D8B030D-6E8A-4147-A177-3AD203B41FA5}">
                      <a16:colId xmlns:a16="http://schemas.microsoft.com/office/drawing/2014/main" val="1394583673"/>
                    </a:ext>
                  </a:extLst>
                </a:gridCol>
              </a:tblGrid>
              <a:tr h="529595">
                <a:tc>
                  <a:txBody>
                    <a:bodyPr/>
                    <a:lstStyle/>
                    <a:p>
                      <a:pPr algn="ctr" fontAlgn="b"/>
                      <a:r>
                        <a:rPr lang="fr-FR" sz="3200" b="0" i="0" u="none" strike="noStrike" dirty="0">
                          <a:effectLst/>
                          <a:latin typeface="Broadway" panose="04040905080B02020502" pitchFamily="82" charset="0"/>
                        </a:rPr>
                        <a:t>Recettes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fr-FR" sz="3200" b="0" i="0" u="none" strike="noStrike" dirty="0">
                          <a:effectLst/>
                          <a:latin typeface="Broadway" panose="04040905080B02020502" pitchFamily="82" charset="0"/>
                        </a:rPr>
                        <a:t>Dépenses</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469849664"/>
                  </a:ext>
                </a:extLst>
              </a:tr>
              <a:tr h="468912">
                <a:tc>
                  <a:txBody>
                    <a:bodyPr/>
                    <a:lstStyle/>
                    <a:p>
                      <a:pPr algn="ctr" fontAlgn="b"/>
                      <a:r>
                        <a:rPr lang="fr-FR" sz="4800" b="1" i="0" u="none" strike="noStrike" dirty="0">
                          <a:solidFill>
                            <a:srgbClr val="008000"/>
                          </a:solidFill>
                          <a:effectLst/>
                          <a:latin typeface="Arial" panose="020B0604020202020204" pitchFamily="34" charset="0"/>
                        </a:rPr>
                        <a:t>42 475 €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a:txBody>
                    <a:bodyPr/>
                    <a:lstStyle/>
                    <a:p>
                      <a:pPr algn="ctr" fontAlgn="b"/>
                      <a:r>
                        <a:rPr lang="fr-FR" sz="4800" b="1" i="0" u="none" strike="noStrike" dirty="0">
                          <a:solidFill>
                            <a:srgbClr val="FF0000"/>
                          </a:solidFill>
                          <a:effectLst/>
                          <a:latin typeface="Arial" panose="020B0604020202020204" pitchFamily="34" charset="0"/>
                        </a:rPr>
                        <a:t>41 877 €</a:t>
                      </a:r>
                    </a:p>
                  </a:txBody>
                  <a:tcPr marL="0" marR="0" marT="0" marB="0" anchor="b">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21422705"/>
                  </a:ext>
                </a:extLst>
              </a:tr>
            </a:tbl>
          </a:graphicData>
        </a:graphic>
      </p:graphicFrame>
      <p:pic>
        <p:nvPicPr>
          <p:cNvPr id="14" name="Image 13">
            <a:extLst>
              <a:ext uri="{FF2B5EF4-FFF2-40B4-BE49-F238E27FC236}">
                <a16:creationId xmlns:a16="http://schemas.microsoft.com/office/drawing/2014/main" id="{0A17E18B-E1DF-465D-9CF2-C075258D305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344099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98" y="2114103"/>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2432243711"/>
              </p:ext>
            </p:extLst>
          </p:nvPr>
        </p:nvGraphicFramePr>
        <p:xfrm>
          <a:off x="3347864" y="64060"/>
          <a:ext cx="1008112" cy="900113"/>
        </p:xfrm>
        <a:graphic>
          <a:graphicData uri="http://schemas.openxmlformats.org/presentationml/2006/ole">
            <mc:AlternateContent xmlns:mc="http://schemas.openxmlformats.org/markup-compatibility/2006">
              <mc:Choice xmlns:v="urn:schemas-microsoft-com:vml" Requires="v">
                <p:oleObj spid="_x0000_s7379"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47864" y="64060"/>
                        <a:ext cx="1008112" cy="900113"/>
                      </a:xfrm>
                      <a:prstGeom prst="rect">
                        <a:avLst/>
                      </a:prstGeom>
                      <a:noFill/>
                    </p:spPr>
                  </p:pic>
                </p:oleObj>
              </mc:Fallback>
            </mc:AlternateContent>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3676986154"/>
              </p:ext>
            </p:extLst>
          </p:nvPr>
        </p:nvGraphicFramePr>
        <p:xfrm>
          <a:off x="152932" y="2341307"/>
          <a:ext cx="8828028" cy="4437112"/>
        </p:xfrm>
        <a:graphic>
          <a:graphicData uri="http://schemas.openxmlformats.org/drawingml/2006/table">
            <a:tbl>
              <a:tblPr>
                <a:tableStyleId>{5C22544A-7EE6-4342-B048-85BDC9FD1C3A}</a:tableStyleId>
              </a:tblPr>
              <a:tblGrid>
                <a:gridCol w="2563332">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3096344">
                  <a:extLst>
                    <a:ext uri="{9D8B030D-6E8A-4147-A177-3AD203B41FA5}">
                      <a16:colId xmlns:a16="http://schemas.microsoft.com/office/drawing/2014/main" val="20002"/>
                    </a:ext>
                  </a:extLst>
                </a:gridCol>
              </a:tblGrid>
              <a:tr h="2543468">
                <a:tc gridSpan="3">
                  <a:txBody>
                    <a:bodyPr/>
                    <a:lstStyle/>
                    <a:p>
                      <a:pPr algn="ctr" fontAlgn="ctr"/>
                      <a:r>
                        <a:rPr lang="fr-FR" sz="6000" b="1" u="none" strike="noStrike" baseline="0" dirty="0">
                          <a:solidFill>
                            <a:srgbClr val="FF0000"/>
                          </a:solidFill>
                          <a:effectLst/>
                          <a:latin typeface="Arial Black" panose="020B0A04020102020204" pitchFamily="34" charset="0"/>
                        </a:rPr>
                        <a:t>ETAT FINANCIER</a:t>
                      </a:r>
                      <a:endParaRPr lang="fr-FR" sz="6000" b="1" i="0" u="none" strike="noStrike" baseline="0" dirty="0">
                        <a:solidFill>
                          <a:srgbClr val="FF0000"/>
                        </a:solidFill>
                        <a:effectLst/>
                        <a:latin typeface="Arial Black" panose="020B0A04020102020204" pitchFamily="34" charset="0"/>
                      </a:endParaRPr>
                    </a:p>
                  </a:txBody>
                  <a:tcPr marL="0" marR="0" marT="0" marB="0" anchor="ctr">
                    <a:no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946822">
                <a:tc>
                  <a:txBody>
                    <a:bodyPr/>
                    <a:lstStyle/>
                    <a:p>
                      <a:pPr algn="ctr" fontAlgn="ctr"/>
                      <a:r>
                        <a:rPr lang="fr-FR" sz="3600" u="none" strike="noStrike" dirty="0">
                          <a:effectLst/>
                          <a:latin typeface="Arial Black" panose="020B0A04020102020204" pitchFamily="34" charset="0"/>
                        </a:rPr>
                        <a:t>LCL</a:t>
                      </a:r>
                      <a:endParaRPr lang="fr-FR" sz="3600" b="0" i="0" u="none" strike="noStrike" dirty="0">
                        <a:effectLst/>
                        <a:latin typeface="Arial Black" panose="020B0A04020102020204" pitchFamily="34" charset="0"/>
                      </a:endParaRPr>
                    </a:p>
                  </a:txBody>
                  <a:tcPr marL="0" marR="0" marT="0" marB="0" anchor="ct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tcPr>
                </a:tc>
                <a:tc>
                  <a:txBody>
                    <a:bodyPr/>
                    <a:lstStyle/>
                    <a:p>
                      <a:pPr algn="ctr" fontAlgn="ctr"/>
                      <a:r>
                        <a:rPr lang="fr-FR" sz="3600" u="none" strike="noStrike" dirty="0">
                          <a:effectLst/>
                          <a:latin typeface="Arial Black" panose="020B0A04020102020204" pitchFamily="34" charset="0"/>
                        </a:rPr>
                        <a:t>LIVRET A </a:t>
                      </a:r>
                      <a:endParaRPr lang="fr-FR" sz="3600" b="0" i="0" u="none" strike="noStrike" dirty="0">
                        <a:effectLst/>
                        <a:latin typeface="Arial Black" panose="020B0A04020102020204" pitchFamily="34" charset="0"/>
                      </a:endParaRPr>
                    </a:p>
                  </a:txBody>
                  <a:tcPr marL="0" marR="0" marT="0" marB="0" anchor="ct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tcPr>
                </a:tc>
                <a:tc>
                  <a:txBody>
                    <a:bodyPr/>
                    <a:lstStyle/>
                    <a:p>
                      <a:pPr algn="ctr" fontAlgn="ctr"/>
                      <a:r>
                        <a:rPr lang="fr-FR" sz="3200" u="none" strike="noStrike" dirty="0">
                          <a:effectLst/>
                          <a:latin typeface="Arial Black" panose="020B0A04020102020204" pitchFamily="34" charset="0"/>
                        </a:rPr>
                        <a:t>ESPECES</a:t>
                      </a:r>
                      <a:endParaRPr lang="fr-FR" sz="3200" b="0" i="0" u="none" strike="noStrike" dirty="0">
                        <a:effectLst/>
                        <a:latin typeface="Arial Black" panose="020B0A04020102020204" pitchFamily="34" charset="0"/>
                      </a:endParaRPr>
                    </a:p>
                  </a:txBody>
                  <a:tcPr marL="0" marR="0" marT="0" marB="0" anchor="ct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a:tcPr>
                </a:tc>
                <a:extLst>
                  <a:ext uri="{0D108BD9-81ED-4DB2-BD59-A6C34878D82A}">
                    <a16:rowId xmlns:a16="http://schemas.microsoft.com/office/drawing/2014/main" val="10001"/>
                  </a:ext>
                </a:extLst>
              </a:tr>
              <a:tr h="946822">
                <a:tc>
                  <a:txBody>
                    <a:bodyPr/>
                    <a:lstStyle/>
                    <a:p>
                      <a:pPr algn="ctr" fontAlgn="ctr"/>
                      <a:r>
                        <a:rPr lang="fr-FR" sz="5400" b="1" i="0" u="none" strike="noStrike" dirty="0">
                          <a:solidFill>
                            <a:srgbClr val="0000FF"/>
                          </a:solidFill>
                          <a:effectLst/>
                          <a:latin typeface="Arial Black" panose="020B0A04020102020204" pitchFamily="34" charset="0"/>
                        </a:rPr>
                        <a:t>2300€</a:t>
                      </a:r>
                    </a:p>
                  </a:txBody>
                  <a:tcPr marL="0" marR="0" marT="0" marB="0" anchor="ctr">
                    <a:solidFill>
                      <a:srgbClr val="00B050"/>
                    </a:solidFill>
                  </a:tcPr>
                </a:tc>
                <a:tc>
                  <a:txBody>
                    <a:bodyPr/>
                    <a:lstStyle/>
                    <a:p>
                      <a:pPr algn="ctr" fontAlgn="ctr"/>
                      <a:r>
                        <a:rPr lang="fr-FR" sz="5400" b="1" i="0" u="none" strike="noStrike" baseline="0" dirty="0">
                          <a:solidFill>
                            <a:srgbClr val="FF0000"/>
                          </a:solidFill>
                          <a:effectLst/>
                          <a:latin typeface="Arial Black" panose="020B0A04020102020204" pitchFamily="34" charset="0"/>
                        </a:rPr>
                        <a:t>967</a:t>
                      </a:r>
                      <a:r>
                        <a:rPr lang="fr-FR" sz="3510" b="1" i="0" u="none" strike="noStrike" baseline="0" dirty="0">
                          <a:solidFill>
                            <a:srgbClr val="FF0000"/>
                          </a:solidFill>
                          <a:effectLst/>
                          <a:latin typeface="Arial Black" panose="020B0A04020102020204" pitchFamily="34" charset="0"/>
                        </a:rPr>
                        <a:t>€</a:t>
                      </a:r>
                    </a:p>
                  </a:txBody>
                  <a:tcPr marL="0" marR="0" marT="0" marB="0" anchor="ctr">
                    <a:solidFill>
                      <a:srgbClr val="FFC000"/>
                    </a:solidFill>
                  </a:tcPr>
                </a:tc>
                <a:tc>
                  <a:txBody>
                    <a:bodyPr/>
                    <a:lstStyle/>
                    <a:p>
                      <a:pPr algn="ctr" fontAlgn="ctr"/>
                      <a:r>
                        <a:rPr lang="fr-FR" sz="5400" b="1" i="0" u="none" strike="noStrike" dirty="0">
                          <a:solidFill>
                            <a:srgbClr val="800080"/>
                          </a:solidFill>
                          <a:effectLst/>
                          <a:latin typeface="Arial Black" panose="020B0A04020102020204" pitchFamily="34" charset="0"/>
                        </a:rPr>
                        <a:t>75 €</a:t>
                      </a:r>
                    </a:p>
                  </a:txBody>
                  <a:tcPr marL="0" marR="0" marT="0" marB="0" anchor="ctr">
                    <a:solidFill>
                      <a:srgbClr val="92D050"/>
                    </a:solidFill>
                  </a:tcPr>
                </a:tc>
                <a:extLst>
                  <a:ext uri="{0D108BD9-81ED-4DB2-BD59-A6C34878D82A}">
                    <a16:rowId xmlns:a16="http://schemas.microsoft.com/office/drawing/2014/main" val="10002"/>
                  </a:ext>
                </a:extLst>
              </a:tr>
            </a:tbl>
          </a:graphicData>
        </a:graphic>
      </p:graphicFrame>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80312" y="1451591"/>
            <a:ext cx="1461133" cy="674369"/>
          </a:xfrm>
          <a:prstGeom prst="rect">
            <a:avLst/>
          </a:prstGeom>
        </p:spPr>
      </p:pic>
      <p:pic>
        <p:nvPicPr>
          <p:cNvPr id="12" name="Image 11">
            <a:extLst>
              <a:ext uri="{FF2B5EF4-FFF2-40B4-BE49-F238E27FC236}">
                <a16:creationId xmlns:a16="http://schemas.microsoft.com/office/drawing/2014/main" id="{D7585FF4-04DF-42B9-862D-ABDB6D24061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424982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208828"/>
            <a:ext cx="9036496" cy="4649171"/>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 y="106819"/>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196550" y="2412176"/>
            <a:ext cx="4536504" cy="584775"/>
          </a:xfrm>
          <a:prstGeom prst="rect">
            <a:avLst/>
          </a:prstGeom>
          <a:noFill/>
          <a:ln>
            <a:solidFill>
              <a:schemeClr val="tx1"/>
            </a:solidFill>
          </a:ln>
        </p:spPr>
        <p:txBody>
          <a:bodyPr wrap="square" rtlCol="0">
            <a:spAutoFit/>
            <a:scene3d>
              <a:camera prst="orthographicFront"/>
              <a:lightRig rig="threePt" dir="t">
                <a:rot lat="0" lon="0" rev="600000"/>
              </a:lightRig>
            </a:scene3d>
            <a:sp3d prstMaterial="matte"/>
          </a:bodyPr>
          <a:lstStyle/>
          <a:p>
            <a:pPr algn="ctr"/>
            <a:r>
              <a:rPr lang="fr-FR" sz="3200" dirty="0">
                <a:latin typeface="Broadway" panose="04040905080B02020502" pitchFamily="82" charset="0"/>
              </a:rPr>
              <a:t>LE BENEVOLAT</a:t>
            </a:r>
          </a:p>
        </p:txBody>
      </p:sp>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ext uri="{D42A27DB-BD31-4B8C-83A1-F6EECF244321}">
                <p14:modId xmlns:p14="http://schemas.microsoft.com/office/powerpoint/2010/main" val="2391347577"/>
              </p:ext>
            </p:extLst>
          </p:nvPr>
        </p:nvGraphicFramePr>
        <p:xfrm>
          <a:off x="3275856" y="67359"/>
          <a:ext cx="1008112" cy="900113"/>
        </p:xfrm>
        <a:graphic>
          <a:graphicData uri="http://schemas.openxmlformats.org/presentationml/2006/ole">
            <mc:AlternateContent xmlns:mc="http://schemas.openxmlformats.org/markup-compatibility/2006">
              <mc:Choice xmlns:v="urn:schemas-microsoft-com:vml" Requires="v">
                <p:oleObj spid="_x0000_s12503" name="Picture" r:id="rId7" imgW="670560" imgH="1028700" progId="Word.Picture.8">
                  <p:embed/>
                </p:oleObj>
              </mc:Choice>
              <mc:Fallback>
                <p:oleObj name="Picture" r:id="rId7" imgW="670560" imgH="1028700" progId="Word.Picture.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67359"/>
                        <a:ext cx="1008112" cy="900113"/>
                      </a:xfrm>
                      <a:prstGeom prst="rect">
                        <a:avLst/>
                      </a:prstGeom>
                      <a:noFill/>
                    </p:spPr>
                  </p:pic>
                </p:oleObj>
              </mc:Fallback>
            </mc:AlternateContent>
          </a:graphicData>
        </a:graphic>
      </p:graphicFrame>
      <p:pic>
        <p:nvPicPr>
          <p:cNvPr id="13" name="Image 1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75363" y="1451591"/>
            <a:ext cx="1461133" cy="674369"/>
          </a:xfrm>
          <a:prstGeom prst="rect">
            <a:avLst/>
          </a:prstGeom>
        </p:spPr>
      </p:pic>
      <p:graphicFrame>
        <p:nvGraphicFramePr>
          <p:cNvPr id="11" name="Tableau 10"/>
          <p:cNvGraphicFramePr>
            <a:graphicFrameLocks noGrp="1"/>
          </p:cNvGraphicFramePr>
          <p:nvPr>
            <p:extLst>
              <p:ext uri="{D42A27DB-BD31-4B8C-83A1-F6EECF244321}">
                <p14:modId xmlns:p14="http://schemas.microsoft.com/office/powerpoint/2010/main" val="506355613"/>
              </p:ext>
            </p:extLst>
          </p:nvPr>
        </p:nvGraphicFramePr>
        <p:xfrm>
          <a:off x="0" y="5875879"/>
          <a:ext cx="8856984" cy="914400"/>
        </p:xfrm>
        <a:graphic>
          <a:graphicData uri="http://schemas.openxmlformats.org/drawingml/2006/table">
            <a:tbl>
              <a:tblPr firstRow="1" bandRow="1">
                <a:tableStyleId>{5C22544A-7EE6-4342-B048-85BDC9FD1C3A}</a:tableStyleId>
              </a:tblPr>
              <a:tblGrid>
                <a:gridCol w="4428492">
                  <a:extLst>
                    <a:ext uri="{9D8B030D-6E8A-4147-A177-3AD203B41FA5}">
                      <a16:colId xmlns:a16="http://schemas.microsoft.com/office/drawing/2014/main" val="20000"/>
                    </a:ext>
                  </a:extLst>
                </a:gridCol>
                <a:gridCol w="4428492">
                  <a:extLst>
                    <a:ext uri="{9D8B030D-6E8A-4147-A177-3AD203B41FA5}">
                      <a16:colId xmlns:a16="http://schemas.microsoft.com/office/drawing/2014/main" val="20001"/>
                    </a:ext>
                  </a:extLst>
                </a:gridCol>
              </a:tblGrid>
              <a:tr h="370840">
                <a:tc>
                  <a:txBody>
                    <a:bodyPr/>
                    <a:lstStyle/>
                    <a:p>
                      <a:pPr algn="ctr"/>
                      <a:r>
                        <a:rPr lang="fr-FR" sz="4400" dirty="0">
                          <a:latin typeface="Arial Black" panose="020B0A04020102020204" pitchFamily="34" charset="0"/>
                        </a:rPr>
                        <a:t>11532 Heures</a:t>
                      </a:r>
                    </a:p>
                  </a:txBody>
                  <a:tcPr/>
                </a:tc>
                <a:tc>
                  <a:txBody>
                    <a:bodyPr/>
                    <a:lstStyle/>
                    <a:p>
                      <a:pPr algn="ctr"/>
                      <a:r>
                        <a:rPr lang="fr-FR" sz="5400" dirty="0">
                          <a:latin typeface="Arial Black" panose="020B0A04020102020204" pitchFamily="34" charset="0"/>
                        </a:rPr>
                        <a:t>50772 €</a:t>
                      </a:r>
                    </a:p>
                  </a:txBody>
                  <a:tcPr>
                    <a:solidFill>
                      <a:srgbClr val="FF0000"/>
                    </a:solidFill>
                  </a:tcPr>
                </a:tc>
                <a:extLst>
                  <a:ext uri="{0D108BD9-81ED-4DB2-BD59-A6C34878D82A}">
                    <a16:rowId xmlns:a16="http://schemas.microsoft.com/office/drawing/2014/main" val="10000"/>
                  </a:ext>
                </a:extLst>
              </a:tr>
            </a:tbl>
          </a:graphicData>
        </a:graphic>
      </p:graphicFrame>
      <p:graphicFrame>
        <p:nvGraphicFramePr>
          <p:cNvPr id="14" name="Graphique 13">
            <a:extLst>
              <a:ext uri="{FF2B5EF4-FFF2-40B4-BE49-F238E27FC236}">
                <a16:creationId xmlns:a16="http://schemas.microsoft.com/office/drawing/2014/main" id="{34363647-341A-4973-B5FA-927501E1470D}"/>
              </a:ext>
            </a:extLst>
          </p:cNvPr>
          <p:cNvGraphicFramePr>
            <a:graphicFrameLocks/>
          </p:cNvGraphicFramePr>
          <p:nvPr>
            <p:extLst>
              <p:ext uri="{D42A27DB-BD31-4B8C-83A1-F6EECF244321}">
                <p14:modId xmlns:p14="http://schemas.microsoft.com/office/powerpoint/2010/main" val="1475659502"/>
              </p:ext>
            </p:extLst>
          </p:nvPr>
        </p:nvGraphicFramePr>
        <p:xfrm>
          <a:off x="196550" y="2998140"/>
          <a:ext cx="8362950" cy="2876550"/>
        </p:xfrm>
        <a:graphic>
          <a:graphicData uri="http://schemas.openxmlformats.org/drawingml/2006/chart">
            <c:chart xmlns:c="http://schemas.openxmlformats.org/drawingml/2006/chart" xmlns:r="http://schemas.openxmlformats.org/officeDocument/2006/relationships" r:id="rId10"/>
          </a:graphicData>
        </a:graphic>
      </p:graphicFrame>
      <p:pic>
        <p:nvPicPr>
          <p:cNvPr id="15" name="Image 14">
            <a:extLst>
              <a:ext uri="{FF2B5EF4-FFF2-40B4-BE49-F238E27FC236}">
                <a16:creationId xmlns:a16="http://schemas.microsoft.com/office/drawing/2014/main" id="{E485F441-0465-4685-AE63-7A6BC161A55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731066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Approbation des rapports</a:t>
            </a:r>
          </a:p>
        </p:txBody>
      </p:sp>
      <p:sp>
        <p:nvSpPr>
          <p:cNvPr id="3" name="Sous-titre 2"/>
          <p:cNvSpPr>
            <a:spLocks noGrp="1"/>
          </p:cNvSpPr>
          <p:nvPr>
            <p:ph type="subTitle" idx="1"/>
          </p:nvPr>
        </p:nvSpPr>
        <p:spPr/>
        <p:txBody>
          <a:bodyPr/>
          <a:lstStyle/>
          <a:p>
            <a:endParaRPr lang="fr-F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94219"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pic>
        <p:nvPicPr>
          <p:cNvPr id="6" name="Image 5">
            <a:extLst>
              <a:ext uri="{FF2B5EF4-FFF2-40B4-BE49-F238E27FC236}">
                <a16:creationId xmlns:a16="http://schemas.microsoft.com/office/drawing/2014/main" id="{D5C2269B-E2C9-4D34-B459-77BA1D80960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97460" y="3520853"/>
            <a:ext cx="5469734" cy="3231630"/>
          </a:xfrm>
          <a:prstGeom prst="rect">
            <a:avLst/>
          </a:prstGeom>
        </p:spPr>
      </p:pic>
      <p:sp>
        <p:nvSpPr>
          <p:cNvPr id="9" name="ZoneTexte 8">
            <a:extLst>
              <a:ext uri="{FF2B5EF4-FFF2-40B4-BE49-F238E27FC236}">
                <a16:creationId xmlns:a16="http://schemas.microsoft.com/office/drawing/2014/main" id="{371867D5-C899-4FD9-B43E-2DD14C7CC3B1}"/>
              </a:ext>
            </a:extLst>
          </p:cNvPr>
          <p:cNvSpPr txBox="1"/>
          <p:nvPr/>
        </p:nvSpPr>
        <p:spPr>
          <a:xfrm>
            <a:off x="1997460" y="3643291"/>
            <a:ext cx="1313892" cy="369332"/>
          </a:xfrm>
          <a:prstGeom prst="rect">
            <a:avLst/>
          </a:prstGeom>
          <a:noFill/>
        </p:spPr>
        <p:txBody>
          <a:bodyPr wrap="square" rtlCol="0">
            <a:spAutoFit/>
          </a:bodyPr>
          <a:lstStyle/>
          <a:p>
            <a:r>
              <a:rPr lang="fr-FR" dirty="0"/>
              <a:t>LA Bérarde</a:t>
            </a:r>
          </a:p>
        </p:txBody>
      </p:sp>
    </p:spTree>
    <p:extLst>
      <p:ext uri="{BB962C8B-B14F-4D97-AF65-F5344CB8AC3E}">
        <p14:creationId xmlns:p14="http://schemas.microsoft.com/office/powerpoint/2010/main" val="15000843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415660"/>
            <a:ext cx="9105891" cy="556132"/>
          </a:xfrm>
        </p:spPr>
        <p:txBody>
          <a:bodyPr>
            <a:noAutofit/>
          </a:bodyPr>
          <a:lstStyle/>
          <a:p>
            <a:r>
              <a:rPr lang="fr-FR" sz="2800" b="1" dirty="0">
                <a:latin typeface="Arial" panose="020B0604020202020204" pitchFamily="34" charset="0"/>
                <a:cs typeface="Arial" panose="020B0604020202020204" pitchFamily="34" charset="0"/>
              </a:rPr>
              <a:t>Prévention cardio vasculaire 8 novembre 2017</a:t>
            </a:r>
            <a:endParaRPr lang="fr-FR" sz="2800" b="1" dirty="0"/>
          </a:p>
        </p:txBody>
      </p:sp>
      <p:sp>
        <p:nvSpPr>
          <p:cNvPr id="3" name="Sous-titre 2"/>
          <p:cNvSpPr>
            <a:spLocks noGrp="1"/>
          </p:cNvSpPr>
          <p:nvPr>
            <p:ph type="subTitle" idx="1"/>
          </p:nvPr>
        </p:nvSpPr>
        <p:spPr>
          <a:xfrm>
            <a:off x="395535" y="3156291"/>
            <a:ext cx="8640961" cy="3701710"/>
          </a:xfrm>
        </p:spPr>
        <p:txBody>
          <a:bodyPr>
            <a:normAutofit fontScale="92500" lnSpcReduction="10000"/>
          </a:bodyPr>
          <a:lstStyle/>
          <a:p>
            <a:r>
              <a:rPr lang="fr-FR" b="1" dirty="0">
                <a:latin typeface="Arial" panose="020B0604020202020204" pitchFamily="34" charset="0"/>
                <a:cs typeface="Arial" panose="020B0604020202020204" pitchFamily="34" charset="0"/>
              </a:rPr>
              <a:t>FFCT    Décès  cardio   </a:t>
            </a:r>
            <a:r>
              <a:rPr lang="fr-FR" dirty="0">
                <a:latin typeface="Arial" panose="020B0604020202020204" pitchFamily="34" charset="0"/>
                <a:cs typeface="Arial" panose="020B0604020202020204" pitchFamily="34" charset="0"/>
              </a:rPr>
              <a:t>à fin octobre</a:t>
            </a:r>
          </a:p>
          <a:p>
            <a:r>
              <a:rPr lang="fr-FR" dirty="0"/>
              <a:t>    </a:t>
            </a:r>
            <a:r>
              <a:rPr lang="fr-FR" sz="5400" b="1" dirty="0">
                <a:latin typeface="Arial" panose="020B0604020202020204" pitchFamily="34" charset="0"/>
                <a:cs typeface="Arial" panose="020B0604020202020204" pitchFamily="34" charset="0"/>
              </a:rPr>
              <a:t>31</a:t>
            </a:r>
            <a:r>
              <a:rPr lang="fr-FR" dirty="0">
                <a:latin typeface="Arial" panose="020B0604020202020204" pitchFamily="34" charset="0"/>
                <a:cs typeface="Arial" panose="020B0604020202020204" pitchFamily="34" charset="0"/>
              </a:rPr>
              <a:t>   décès Homme</a:t>
            </a:r>
          </a:p>
          <a:p>
            <a:r>
              <a:rPr lang="fr-FR" sz="4000" dirty="0">
                <a:latin typeface="Arial" panose="020B0604020202020204" pitchFamily="34" charset="0"/>
                <a:cs typeface="Arial" panose="020B0604020202020204" pitchFamily="34" charset="0"/>
              </a:rPr>
              <a:t>dont</a:t>
            </a:r>
            <a:r>
              <a:rPr lang="fr-FR" sz="4000" b="1" dirty="0">
                <a:latin typeface="Arial" panose="020B0604020202020204" pitchFamily="34" charset="0"/>
                <a:cs typeface="Arial" panose="020B0604020202020204" pitchFamily="34" charset="0"/>
              </a:rPr>
              <a:t>    87%  (27) </a:t>
            </a:r>
            <a:r>
              <a:rPr lang="fr-FR" sz="4000" dirty="0"/>
              <a:t>de </a:t>
            </a:r>
            <a:r>
              <a:rPr lang="fr-FR" sz="4000" dirty="0">
                <a:latin typeface="Arial" panose="020B0604020202020204" pitchFamily="34" charset="0"/>
                <a:cs typeface="Arial" panose="020B0604020202020204" pitchFamily="34" charset="0"/>
              </a:rPr>
              <a:t>plus de 60 ans</a:t>
            </a:r>
          </a:p>
          <a:p>
            <a:endParaRPr lang="fr-FR" sz="4000" dirty="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Aucun décès  femme </a:t>
            </a:r>
          </a:p>
          <a:p>
            <a:r>
              <a:rPr lang="fr-FR" b="1" dirty="0">
                <a:latin typeface="Arial" panose="020B0604020202020204" pitchFamily="34" charset="0"/>
                <a:cs typeface="Arial" panose="020B0604020202020204" pitchFamily="34" charset="0"/>
              </a:rPr>
              <a:t>depuis au moins 10 ans</a:t>
            </a:r>
          </a:p>
          <a:p>
            <a:endParaRPr lang="fr-FR" sz="4000" b="1" dirty="0">
              <a:latin typeface="Arial" panose="020B0604020202020204" pitchFamily="34" charset="0"/>
              <a:cs typeface="Arial" panose="020B0604020202020204" pitchFamily="34" charset="0"/>
            </a:endParaRPr>
          </a:p>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86026"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1310145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78404"/>
          </a:xfrm>
        </p:spPr>
        <p:txBody>
          <a:bodyPr>
            <a:normAutofit fontScale="90000"/>
          </a:bodyPr>
          <a:lstStyle/>
          <a:p>
            <a:endParaRPr lang="fr-FR" dirty="0"/>
          </a:p>
        </p:txBody>
      </p:sp>
      <p:sp>
        <p:nvSpPr>
          <p:cNvPr id="3" name="Sous-titre 2"/>
          <p:cNvSpPr>
            <a:spLocks noGrp="1"/>
          </p:cNvSpPr>
          <p:nvPr>
            <p:ph type="subTitle" idx="1"/>
          </p:nvPr>
        </p:nvSpPr>
        <p:spPr>
          <a:xfrm>
            <a:off x="251519" y="2130425"/>
            <a:ext cx="8784977" cy="4620755"/>
          </a:xfrm>
        </p:spPr>
        <p:txBody>
          <a:bodyPr>
            <a:normAutofit/>
          </a:bodyPr>
          <a:lstStyle/>
          <a:p>
            <a:r>
              <a:rPr lang="fr-FR" b="1" dirty="0">
                <a:latin typeface="Arial" panose="020B0604020202020204" pitchFamily="34" charset="0"/>
                <a:cs typeface="Arial" panose="020B0604020202020204" pitchFamily="34" charset="0"/>
              </a:rPr>
              <a:t>Pour illustrer cette situation</a:t>
            </a:r>
          </a:p>
          <a:p>
            <a:endParaRPr lang="fr-FR" b="1" dirty="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COREG  Auvergne Rhône Alpes</a:t>
            </a:r>
          </a:p>
          <a:p>
            <a:r>
              <a:rPr lang="fr-FR" sz="6000" b="1" dirty="0">
                <a:latin typeface="Arial" panose="020B0604020202020204" pitchFamily="34" charset="0"/>
                <a:cs typeface="Arial" panose="020B0604020202020204" pitchFamily="34" charset="0"/>
              </a:rPr>
              <a:t>6</a:t>
            </a:r>
            <a:r>
              <a:rPr lang="fr-FR" sz="4800" b="1" dirty="0">
                <a:latin typeface="Arial" panose="020B0604020202020204" pitchFamily="34" charset="0"/>
                <a:cs typeface="Arial" panose="020B0604020202020204" pitchFamily="34" charset="0"/>
              </a:rPr>
              <a:t> </a:t>
            </a:r>
            <a:r>
              <a:rPr lang="fr-FR" sz="4800" dirty="0">
                <a:latin typeface="Arial" panose="020B0604020202020204" pitchFamily="34" charset="0"/>
                <a:cs typeface="Arial" panose="020B0604020202020204" pitchFamily="34" charset="0"/>
              </a:rPr>
              <a:t>décès</a:t>
            </a:r>
          </a:p>
          <a:p>
            <a:r>
              <a:rPr lang="fr-FR" b="1" dirty="0">
                <a:latin typeface="Arial" panose="020B0604020202020204" pitchFamily="34" charset="0"/>
                <a:cs typeface="Arial" panose="020B0604020202020204" pitchFamily="34" charset="0"/>
              </a:rPr>
              <a:t>64 , 67 , 68 , 69 , 71 , 73</a:t>
            </a: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Isère (3) ,Loire (1) , Allier (1) ,Drôme (1 )</a:t>
            </a:r>
          </a:p>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85003"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0367785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45719"/>
          </a:xfrm>
        </p:spPr>
        <p:txBody>
          <a:bodyPr>
            <a:normAutofit fontScale="90000"/>
          </a:bodyPr>
          <a:lstStyle/>
          <a:p>
            <a:endParaRPr lang="fr-FR" dirty="0"/>
          </a:p>
        </p:txBody>
      </p:sp>
      <p:sp>
        <p:nvSpPr>
          <p:cNvPr id="3" name="Sous-titre 2"/>
          <p:cNvSpPr>
            <a:spLocks noGrp="1"/>
          </p:cNvSpPr>
          <p:nvPr>
            <p:ph type="subTitle" idx="1"/>
          </p:nvPr>
        </p:nvSpPr>
        <p:spPr>
          <a:xfrm>
            <a:off x="251519" y="2176143"/>
            <a:ext cx="8784977" cy="4483595"/>
          </a:xfrm>
        </p:spPr>
        <p:txBody>
          <a:bodyPr>
            <a:normAutofit fontScale="85000" lnSpcReduction="20000"/>
          </a:bodyPr>
          <a:lstStyle/>
          <a:p>
            <a:r>
              <a:rPr lang="fr-FR" dirty="0">
                <a:latin typeface="Arial" panose="020B0604020202020204" pitchFamily="34" charset="0"/>
                <a:cs typeface="Arial" panose="020B0604020202020204" pitchFamily="34" charset="0"/>
              </a:rPr>
              <a:t>Ce n’est pas le vélo qui tue,</a:t>
            </a:r>
          </a:p>
          <a:p>
            <a:r>
              <a:rPr lang="fr-FR" dirty="0">
                <a:latin typeface="Arial" panose="020B0604020202020204" pitchFamily="34" charset="0"/>
                <a:cs typeface="Arial" panose="020B0604020202020204" pitchFamily="34" charset="0"/>
              </a:rPr>
              <a:t> c’ est une maladie cardiaque </a:t>
            </a:r>
            <a:r>
              <a:rPr lang="fr-FR" sz="4400" b="1" dirty="0">
                <a:latin typeface="Arial" panose="020B0604020202020204" pitchFamily="34" charset="0"/>
                <a:cs typeface="Arial" panose="020B0604020202020204" pitchFamily="34" charset="0"/>
              </a:rPr>
              <a:t>ignorée</a:t>
            </a:r>
          </a:p>
          <a:p>
            <a:endParaRPr lang="fr-FR" sz="4400" b="1"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   « </a:t>
            </a:r>
            <a:r>
              <a:rPr lang="fr-FR" i="1" dirty="0">
                <a:latin typeface="Arial" panose="020B0604020202020204" pitchFamily="34" charset="0"/>
                <a:cs typeface="Arial" panose="020B0604020202020204" pitchFamily="34" charset="0"/>
              </a:rPr>
              <a:t>Pédaler, courir ou nager ne provoque pas de  maladie cardiovasculaire,</a:t>
            </a:r>
          </a:p>
          <a:p>
            <a:r>
              <a:rPr lang="fr-FR" i="1" dirty="0">
                <a:latin typeface="Arial" panose="020B0604020202020204" pitchFamily="34" charset="0"/>
                <a:cs typeface="Arial" panose="020B0604020202020204" pitchFamily="34" charset="0"/>
              </a:rPr>
              <a:t> </a:t>
            </a:r>
            <a:r>
              <a:rPr lang="fr-FR" b="1" i="1" dirty="0">
                <a:latin typeface="Arial" panose="020B0604020202020204" pitchFamily="34" charset="0"/>
                <a:cs typeface="Arial" panose="020B0604020202020204" pitchFamily="34" charset="0"/>
              </a:rPr>
              <a:t>mais peut en révéler une </a:t>
            </a:r>
            <a:r>
              <a:rPr lang="fr-FR" b="1" dirty="0">
                <a:latin typeface="Arial" panose="020B0604020202020204" pitchFamily="34" charset="0"/>
                <a:cs typeface="Arial" panose="020B0604020202020204" pitchFamily="34" charset="0"/>
              </a:rPr>
              <a:t>», </a:t>
            </a: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de Xavier JOUVEN  </a:t>
            </a:r>
            <a:r>
              <a:rPr lang="fr-FR" sz="2800" dirty="0">
                <a:latin typeface="Arial" panose="020B0604020202020204" pitchFamily="34" charset="0"/>
                <a:cs typeface="Arial" panose="020B0604020202020204" pitchFamily="34" charset="0"/>
              </a:rPr>
              <a:t>responsable du centre national d’expertise de la mort subite</a:t>
            </a:r>
          </a:p>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87051"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38456300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45719"/>
          </a:xfrm>
        </p:spPr>
        <p:txBody>
          <a:bodyPr>
            <a:normAutofit fontScale="90000"/>
          </a:bodyPr>
          <a:lstStyle/>
          <a:p>
            <a:endParaRPr lang="fr-FR" dirty="0"/>
          </a:p>
        </p:txBody>
      </p:sp>
      <p:sp>
        <p:nvSpPr>
          <p:cNvPr id="3" name="Sous-titre 2"/>
          <p:cNvSpPr>
            <a:spLocks noGrp="1"/>
          </p:cNvSpPr>
          <p:nvPr>
            <p:ph type="subTitle" idx="1"/>
          </p:nvPr>
        </p:nvSpPr>
        <p:spPr>
          <a:xfrm>
            <a:off x="251519" y="2384583"/>
            <a:ext cx="8784977" cy="4225581"/>
          </a:xfrm>
        </p:spPr>
        <p:txBody>
          <a:bodyPr>
            <a:normAutofit fontScale="70000" lnSpcReduction="20000"/>
          </a:bodyPr>
          <a:lstStyle/>
          <a:p>
            <a:r>
              <a:rPr lang="fr-FR" sz="4100" b="1" dirty="0">
                <a:latin typeface="Arial" panose="020B0604020202020204" pitchFamily="34" charset="0"/>
                <a:cs typeface="Arial" panose="020B0604020202020204" pitchFamily="34" charset="0"/>
              </a:rPr>
              <a:t>Conseils</a:t>
            </a:r>
          </a:p>
          <a:p>
            <a:r>
              <a:rPr lang="fr-FR" sz="4100" b="1" dirty="0">
                <a:latin typeface="Arial" panose="020B0604020202020204" pitchFamily="34" charset="0"/>
                <a:cs typeface="Arial" panose="020B0604020202020204" pitchFamily="34" charset="0"/>
              </a:rPr>
              <a:t> </a:t>
            </a:r>
          </a:p>
          <a:p>
            <a:pPr>
              <a:buFont typeface="Wingdings" panose="05000000000000000000" pitchFamily="2" charset="2"/>
              <a:buChar char="q"/>
            </a:pPr>
            <a:r>
              <a:rPr lang="fr-FR" b="1" dirty="0">
                <a:latin typeface="Arial" panose="020B0604020202020204" pitchFamily="34" charset="0"/>
                <a:cs typeface="Arial" panose="020B0604020202020204" pitchFamily="34" charset="0"/>
              </a:rPr>
              <a:t> Savoir   </a:t>
            </a:r>
            <a:r>
              <a:rPr lang="fr-FR" sz="3500" b="1" u="sng" dirty="0">
                <a:latin typeface="Arial" panose="020B0604020202020204" pitchFamily="34" charset="0"/>
                <a:cs typeface="Arial" panose="020B0604020202020204" pitchFamily="34" charset="0"/>
              </a:rPr>
              <a:t>ECOUTER</a:t>
            </a:r>
            <a:r>
              <a:rPr lang="fr-FR" b="1" u="sng" dirty="0">
                <a:latin typeface="Arial" panose="020B0604020202020204" pitchFamily="34" charset="0"/>
                <a:cs typeface="Arial" panose="020B0604020202020204" pitchFamily="34" charset="0"/>
              </a:rPr>
              <a:t>   son corps</a:t>
            </a:r>
          </a:p>
          <a:p>
            <a:r>
              <a:rPr lang="fr-FR" b="1"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douleur poitrine, essoufflement anormal,</a:t>
            </a:r>
          </a:p>
          <a:p>
            <a:r>
              <a:rPr lang="fr-FR" dirty="0">
                <a:latin typeface="Arial" panose="020B0604020202020204" pitchFamily="34" charset="0"/>
                <a:cs typeface="Arial" panose="020B0604020202020204" pitchFamily="34" charset="0"/>
              </a:rPr>
              <a:t>    palpitations cardiaques, malaise à l’effort ou   juste    après, etc.- </a:t>
            </a:r>
            <a:r>
              <a:rPr lang="fr-FR" sz="4300" b="1" dirty="0">
                <a:latin typeface="Arial" panose="020B0604020202020204" pitchFamily="34" charset="0"/>
                <a:cs typeface="Arial" panose="020B0604020202020204" pitchFamily="34" charset="0"/>
              </a:rPr>
              <a:t>consulter</a:t>
            </a:r>
          </a:p>
          <a:p>
            <a:endParaRPr lang="fr-FR" dirty="0">
              <a:latin typeface="Arial" panose="020B0604020202020204" pitchFamily="34" charset="0"/>
              <a:cs typeface="Arial" panose="020B0604020202020204" pitchFamily="34" charset="0"/>
            </a:endParaRPr>
          </a:p>
          <a:p>
            <a:pPr>
              <a:buFont typeface="Wingdings" panose="05000000000000000000" pitchFamily="2" charset="2"/>
              <a:buChar char="q"/>
            </a:pPr>
            <a:r>
              <a:rPr lang="fr-FR" b="1" dirty="0">
                <a:latin typeface="Arial" panose="020B0604020202020204" pitchFamily="34" charset="0"/>
                <a:cs typeface="Arial" panose="020B0604020202020204" pitchFamily="34" charset="0"/>
              </a:rPr>
              <a:t> Visite chez cardiologue  régulière</a:t>
            </a:r>
          </a:p>
          <a:p>
            <a:r>
              <a:rPr lang="fr-FR" b="1" dirty="0">
                <a:latin typeface="Arial" panose="020B0604020202020204" pitchFamily="34" charset="0"/>
                <a:cs typeface="Arial" panose="020B0604020202020204" pitchFamily="34" charset="0"/>
              </a:rPr>
              <a:t>(après 50 ans)</a:t>
            </a:r>
          </a:p>
          <a:p>
            <a:endParaRPr lang="fr-FR" b="1" dirty="0">
              <a:latin typeface="Arial" panose="020B0604020202020204" pitchFamily="34" charset="0"/>
              <a:cs typeface="Arial" panose="020B0604020202020204" pitchFamily="34" charset="0"/>
            </a:endParaRPr>
          </a:p>
          <a:p>
            <a:pPr>
              <a:buFont typeface="Wingdings" panose="05000000000000000000" pitchFamily="2" charset="2"/>
              <a:buChar char="q"/>
            </a:pPr>
            <a:r>
              <a:rPr lang="fr-FR" sz="3500" b="1" dirty="0">
                <a:latin typeface="Arial" panose="020B0604020202020204" pitchFamily="34" charset="0"/>
                <a:cs typeface="Arial" panose="020B0604020202020204" pitchFamily="34" charset="0"/>
              </a:rPr>
              <a:t>PSC1 </a:t>
            </a:r>
            <a:r>
              <a:rPr lang="fr-FR" sz="3500" dirty="0">
                <a:latin typeface="Arial" panose="020B0604020202020204" pitchFamily="34" charset="0"/>
                <a:cs typeface="Arial" panose="020B0604020202020204" pitchFamily="34" charset="0"/>
              </a:rPr>
              <a:t>et recyclage </a:t>
            </a:r>
            <a:r>
              <a:rPr lang="fr-FR" sz="3000" b="1" dirty="0">
                <a:latin typeface="Arial" panose="020B0604020202020204" pitchFamily="34" charset="0"/>
                <a:cs typeface="Arial" panose="020B0604020202020204" pitchFamily="34" charset="0"/>
              </a:rPr>
              <a:t>(massage cardiaque)</a:t>
            </a:r>
          </a:p>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88075"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41790157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45719"/>
          </a:xfrm>
        </p:spPr>
        <p:txBody>
          <a:bodyPr>
            <a:normAutofit fontScale="90000"/>
          </a:bodyPr>
          <a:lstStyle/>
          <a:p>
            <a:endParaRPr lang="fr-FR" dirty="0"/>
          </a:p>
        </p:txBody>
      </p:sp>
      <p:sp>
        <p:nvSpPr>
          <p:cNvPr id="3" name="Sous-titre 2"/>
          <p:cNvSpPr>
            <a:spLocks noGrp="1"/>
          </p:cNvSpPr>
          <p:nvPr>
            <p:ph type="subTitle" idx="1"/>
          </p:nvPr>
        </p:nvSpPr>
        <p:spPr>
          <a:xfrm>
            <a:off x="323527" y="2130425"/>
            <a:ext cx="8712969" cy="4529318"/>
          </a:xfrm>
        </p:spPr>
        <p:txBody>
          <a:bodyPr>
            <a:normAutofit fontScale="85000" lnSpcReduction="10000"/>
          </a:bodyPr>
          <a:lstStyle/>
          <a:p>
            <a:r>
              <a:rPr lang="fr-FR" sz="4000" b="1" dirty="0">
                <a:latin typeface="Arial" panose="020B0604020202020204" pitchFamily="34" charset="0"/>
                <a:cs typeface="Arial" panose="020B0604020202020204" pitchFamily="34" charset="0"/>
              </a:rPr>
              <a:t>Conseils</a:t>
            </a:r>
          </a:p>
          <a:p>
            <a:r>
              <a:rPr lang="fr-FR" sz="4400" b="1" dirty="0">
                <a:latin typeface="Arial" panose="020B0604020202020204" pitchFamily="34" charset="0"/>
                <a:cs typeface="Arial" panose="020B0604020202020204" pitchFamily="34" charset="0"/>
              </a:rPr>
              <a:t>Etre VISIBLE</a:t>
            </a:r>
          </a:p>
          <a:p>
            <a:endParaRPr lang="fr-FR" sz="4400" b="1" dirty="0">
              <a:latin typeface="Arial" panose="020B0604020202020204" pitchFamily="34" charset="0"/>
              <a:cs typeface="Arial" panose="020B0604020202020204" pitchFamily="34" charset="0"/>
            </a:endParaRPr>
          </a:p>
          <a:p>
            <a:r>
              <a:rPr lang="fr-FR" dirty="0">
                <a:latin typeface="Arial" pitchFamily="34" charset="0"/>
                <a:cs typeface="Arial" pitchFamily="34" charset="0"/>
              </a:rPr>
              <a:t>Vêtements couleurs claires</a:t>
            </a:r>
          </a:p>
          <a:p>
            <a:r>
              <a:rPr lang="fr-FR" dirty="0">
                <a:latin typeface="Arial" pitchFamily="34" charset="0"/>
                <a:cs typeface="Arial" pitchFamily="34" charset="0"/>
              </a:rPr>
              <a:t>Vêtements adaptés en hiver avec bandes réflectorisées</a:t>
            </a:r>
          </a:p>
          <a:p>
            <a:r>
              <a:rPr lang="fr-FR" dirty="0">
                <a:latin typeface="Arial" pitchFamily="34" charset="0"/>
                <a:cs typeface="Arial" pitchFamily="34" charset="0"/>
              </a:rPr>
              <a:t>Éclairage même non règlementaire  si rentrée tardive ou luminosité insuffisante</a:t>
            </a:r>
          </a:p>
          <a:p>
            <a:endParaRPr lang="fr-FR" dirty="0">
              <a:latin typeface="Arial" pitchFamily="34" charset="0"/>
              <a:cs typeface="Arial" pitchFamily="34" charset="0"/>
            </a:endParaRPr>
          </a:p>
          <a:p>
            <a:r>
              <a:rPr lang="fr-FR" dirty="0">
                <a:latin typeface="Arial" pitchFamily="34" charset="0"/>
                <a:cs typeface="Arial" pitchFamily="34" charset="0"/>
              </a:rPr>
              <a:t>En été coupe vent avec parties réflectorisées</a:t>
            </a:r>
          </a:p>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89099"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4597806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flipV="1">
            <a:off x="685800" y="2084706"/>
            <a:ext cx="7772400" cy="45719"/>
          </a:xfrm>
        </p:spPr>
        <p:txBody>
          <a:bodyPr>
            <a:normAutofit fontScale="90000"/>
          </a:bodyPr>
          <a:lstStyle/>
          <a:p>
            <a:endParaRPr lang="fr-FR" dirty="0"/>
          </a:p>
        </p:txBody>
      </p:sp>
      <p:sp>
        <p:nvSpPr>
          <p:cNvPr id="3" name="Sous-titre 2"/>
          <p:cNvSpPr>
            <a:spLocks noGrp="1"/>
          </p:cNvSpPr>
          <p:nvPr>
            <p:ph type="subTitle" idx="1"/>
          </p:nvPr>
        </p:nvSpPr>
        <p:spPr>
          <a:xfrm>
            <a:off x="179513" y="2327119"/>
            <a:ext cx="8856984" cy="4286902"/>
          </a:xfrm>
        </p:spPr>
        <p:txBody>
          <a:bodyPr>
            <a:normAutofit fontScale="85000" lnSpcReduction="10000"/>
          </a:bodyPr>
          <a:lstStyle/>
          <a:p>
            <a:r>
              <a:rPr lang="fr-FR" b="1" dirty="0">
                <a:latin typeface="Arial" panose="020B0604020202020204" pitchFamily="34" charset="0"/>
                <a:cs typeface="Arial" panose="020B0604020202020204" pitchFamily="34" charset="0"/>
              </a:rPr>
              <a:t>Conseils</a:t>
            </a:r>
          </a:p>
          <a:p>
            <a:r>
              <a:rPr lang="fr-FR" b="1" dirty="0">
                <a:latin typeface="Arial" panose="020B0604020202020204" pitchFamily="34" charset="0"/>
                <a:cs typeface="Arial" panose="020B0604020202020204" pitchFamily="34" charset="0"/>
              </a:rPr>
              <a:t>COMPORTEMENT en groupe</a:t>
            </a:r>
          </a:p>
          <a:p>
            <a:r>
              <a:rPr lang="fr-FR" dirty="0">
                <a:solidFill>
                  <a:prstClr val="black"/>
                </a:solidFill>
                <a:latin typeface="Arial" pitchFamily="34" charset="0"/>
                <a:cs typeface="Arial" pitchFamily="34" charset="0"/>
              </a:rPr>
              <a:t>Respecter le code de la route</a:t>
            </a:r>
          </a:p>
          <a:p>
            <a:r>
              <a:rPr lang="fr-FR" sz="2800" dirty="0">
                <a:solidFill>
                  <a:prstClr val="black"/>
                </a:solidFill>
                <a:latin typeface="Arial" pitchFamily="34" charset="0"/>
                <a:cs typeface="Arial" pitchFamily="34" charset="0"/>
              </a:rPr>
              <a:t>1 cyclo  = 1 véhicule</a:t>
            </a:r>
          </a:p>
          <a:p>
            <a:r>
              <a:rPr lang="fr-FR" dirty="0">
                <a:solidFill>
                  <a:prstClr val="black"/>
                </a:solidFill>
                <a:latin typeface="Arial" pitchFamily="34" charset="0"/>
                <a:cs typeface="Arial" pitchFamily="34" charset="0"/>
              </a:rPr>
              <a:t>Ne pas être des « moutons de Panurge »</a:t>
            </a:r>
          </a:p>
          <a:p>
            <a:r>
              <a:rPr lang="fr-FR" sz="2400" dirty="0">
                <a:solidFill>
                  <a:prstClr val="black"/>
                </a:solidFill>
                <a:latin typeface="Arial" pitchFamily="34" charset="0"/>
                <a:cs typeface="Arial" pitchFamily="34" charset="0"/>
              </a:rPr>
              <a:t>« C’est bon » est  à supprimer </a:t>
            </a:r>
          </a:p>
          <a:p>
            <a:r>
              <a:rPr lang="fr-FR" sz="2400" b="1" dirty="0">
                <a:solidFill>
                  <a:prstClr val="black"/>
                </a:solidFill>
                <a:latin typeface="Arial" pitchFamily="34" charset="0"/>
                <a:cs typeface="Arial" pitchFamily="34" charset="0"/>
              </a:rPr>
              <a:t>Chacun est responsable</a:t>
            </a:r>
            <a:r>
              <a:rPr lang="fr-FR" dirty="0">
                <a:solidFill>
                  <a:prstClr val="black"/>
                </a:solidFill>
                <a:latin typeface="Arial" pitchFamily="34" charset="0"/>
                <a:cs typeface="Arial" pitchFamily="34" charset="0"/>
              </a:rPr>
              <a:t>, </a:t>
            </a:r>
          </a:p>
          <a:p>
            <a:r>
              <a:rPr lang="fr-FR" dirty="0">
                <a:solidFill>
                  <a:prstClr val="black"/>
                </a:solidFill>
                <a:latin typeface="Arial" pitchFamily="34" charset="0"/>
                <a:cs typeface="Arial" pitchFamily="34" charset="0"/>
              </a:rPr>
              <a:t>en groupe, </a:t>
            </a:r>
            <a:r>
              <a:rPr lang="fr-FR" b="1" dirty="0">
                <a:solidFill>
                  <a:prstClr val="black"/>
                </a:solidFill>
                <a:latin typeface="Arial" pitchFamily="34" charset="0"/>
                <a:cs typeface="Arial" pitchFamily="34" charset="0"/>
              </a:rPr>
              <a:t>Etre des exemples </a:t>
            </a:r>
            <a:r>
              <a:rPr lang="fr-FR" dirty="0">
                <a:solidFill>
                  <a:prstClr val="black"/>
                </a:solidFill>
                <a:latin typeface="Arial" pitchFamily="34" charset="0"/>
                <a:cs typeface="Arial" pitchFamily="34" charset="0"/>
              </a:rPr>
              <a:t>sur la route, notamment </a:t>
            </a:r>
            <a:r>
              <a:rPr lang="fr-FR" u="sng" dirty="0">
                <a:solidFill>
                  <a:prstClr val="black"/>
                </a:solidFill>
                <a:latin typeface="Arial" pitchFamily="34" charset="0"/>
                <a:cs typeface="Arial" pitchFamily="34" charset="0"/>
              </a:rPr>
              <a:t>les éducateurs</a:t>
            </a:r>
          </a:p>
          <a:p>
            <a:r>
              <a:rPr lang="fr-FR" dirty="0">
                <a:solidFill>
                  <a:prstClr val="black"/>
                </a:solidFill>
                <a:latin typeface="Arial" pitchFamily="34" charset="0"/>
                <a:cs typeface="Arial" pitchFamily="34" charset="0"/>
              </a:rPr>
              <a:t>mais </a:t>
            </a:r>
            <a:r>
              <a:rPr lang="fr-FR" b="1" dirty="0">
                <a:solidFill>
                  <a:prstClr val="black"/>
                </a:solidFill>
                <a:latin typeface="Arial" pitchFamily="34" charset="0"/>
                <a:cs typeface="Arial" pitchFamily="34" charset="0"/>
              </a:rPr>
              <a:t>chacun</a:t>
            </a:r>
            <a:r>
              <a:rPr lang="fr-FR" dirty="0">
                <a:solidFill>
                  <a:prstClr val="black"/>
                </a:solidFill>
                <a:latin typeface="Arial" pitchFamily="34" charset="0"/>
                <a:cs typeface="Arial" pitchFamily="34" charset="0"/>
              </a:rPr>
              <a:t> doit être exemplaire</a:t>
            </a:r>
          </a:p>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90123"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840791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81946"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pic>
        <p:nvPicPr>
          <p:cNvPr id="6" name="Image 5">
            <a:extLst>
              <a:ext uri="{FF2B5EF4-FFF2-40B4-BE49-F238E27FC236}">
                <a16:creationId xmlns:a16="http://schemas.microsoft.com/office/drawing/2014/main" id="{B02717B5-32A4-463E-92A4-369B5C5038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90144" y="2095670"/>
            <a:ext cx="6400799" cy="4800599"/>
          </a:xfrm>
          <a:prstGeom prst="rect">
            <a:avLst/>
          </a:prstGeom>
        </p:spPr>
      </p:pic>
    </p:spTree>
    <p:extLst>
      <p:ext uri="{BB962C8B-B14F-4D97-AF65-F5344CB8AC3E}">
        <p14:creationId xmlns:p14="http://schemas.microsoft.com/office/powerpoint/2010/main" val="3574510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flipV="1">
            <a:off x="685800" y="2084706"/>
            <a:ext cx="7772400" cy="45719"/>
          </a:xfrm>
        </p:spPr>
        <p:txBody>
          <a:bodyPr>
            <a:normAutofit fontScale="90000"/>
          </a:bodyPr>
          <a:lstStyle/>
          <a:p>
            <a:endParaRPr lang="fr-FR" dirty="0"/>
          </a:p>
        </p:txBody>
      </p:sp>
      <p:sp>
        <p:nvSpPr>
          <p:cNvPr id="3" name="Sous-titre 2"/>
          <p:cNvSpPr>
            <a:spLocks noGrp="1"/>
          </p:cNvSpPr>
          <p:nvPr>
            <p:ph type="subTitle" idx="1"/>
          </p:nvPr>
        </p:nvSpPr>
        <p:spPr>
          <a:xfrm>
            <a:off x="179513" y="2372839"/>
            <a:ext cx="8856984" cy="4378342"/>
          </a:xfrm>
        </p:spPr>
        <p:txBody>
          <a:bodyPr>
            <a:normAutofit fontScale="77500" lnSpcReduction="20000"/>
          </a:bodyPr>
          <a:lstStyle/>
          <a:p>
            <a:r>
              <a:rPr lang="fr-FR" b="1" dirty="0">
                <a:latin typeface="Arial" panose="020B0604020202020204" pitchFamily="34" charset="0"/>
                <a:cs typeface="Arial" panose="020B0604020202020204" pitchFamily="34" charset="0"/>
              </a:rPr>
              <a:t> Conseils  Propositions</a:t>
            </a:r>
          </a:p>
          <a:p>
            <a:r>
              <a:rPr lang="fr-FR" b="1" dirty="0">
                <a:latin typeface="Arial" panose="020B0604020202020204" pitchFamily="34" charset="0"/>
                <a:cs typeface="Arial" panose="020B0604020202020204" pitchFamily="34" charset="0"/>
              </a:rPr>
              <a:t>Au départ </a:t>
            </a:r>
            <a:r>
              <a:rPr lang="fr-FR" dirty="0">
                <a:latin typeface="Arial" panose="020B0604020202020204" pitchFamily="34" charset="0"/>
                <a:cs typeface="Arial" panose="020B0604020202020204" pitchFamily="34" charset="0"/>
              </a:rPr>
              <a:t>se scinder en groupe </a:t>
            </a:r>
            <a:r>
              <a:rPr lang="fr-FR" b="1" dirty="0">
                <a:latin typeface="Arial" panose="020B0604020202020204" pitchFamily="34" charset="0"/>
                <a:cs typeface="Arial" panose="020B0604020202020204" pitchFamily="34" charset="0"/>
              </a:rPr>
              <a:t>de 5 à 8 cyclos</a:t>
            </a:r>
          </a:p>
          <a:p>
            <a:r>
              <a:rPr lang="fr-FR" dirty="0">
                <a:latin typeface="Arial" panose="020B0604020202020204" pitchFamily="34" charset="0"/>
                <a:cs typeface="Arial" panose="020B0604020202020204" pitchFamily="34" charset="0"/>
              </a:rPr>
              <a:t> pour traverser Chassieu  et les communes avoisinantes</a:t>
            </a:r>
          </a:p>
          <a:p>
            <a:r>
              <a:rPr lang="fr-FR" altLang="fr-FR" dirty="0">
                <a:latin typeface="Arial" charset="0"/>
              </a:rPr>
              <a:t>Faire </a:t>
            </a:r>
            <a:r>
              <a:rPr lang="fr-FR" altLang="fr-FR" b="1" u="sng" dirty="0">
                <a:latin typeface="Arial" charset="0"/>
              </a:rPr>
              <a:t>véritablement </a:t>
            </a:r>
            <a:r>
              <a:rPr lang="fr-FR" altLang="fr-FR" dirty="0">
                <a:latin typeface="Arial" charset="0"/>
              </a:rPr>
              <a:t>des groupes de niveau</a:t>
            </a:r>
          </a:p>
          <a:p>
            <a:r>
              <a:rPr lang="fr-FR" altLang="fr-FR" dirty="0">
                <a:latin typeface="Arial" charset="0"/>
              </a:rPr>
              <a:t> soit au départ soit au bout de 20 km ensemble</a:t>
            </a:r>
          </a:p>
          <a:p>
            <a:r>
              <a:rPr lang="fr-FR" altLang="fr-FR" dirty="0">
                <a:latin typeface="Arial" charset="0"/>
              </a:rPr>
              <a:t>Au sein d’un groupe , </a:t>
            </a:r>
            <a:r>
              <a:rPr lang="fr-FR" altLang="fr-FR" u="sng" dirty="0">
                <a:latin typeface="Arial" charset="0"/>
              </a:rPr>
              <a:t>savoir rouler au rythme du moins en forme</a:t>
            </a:r>
            <a:r>
              <a:rPr lang="fr-FR" altLang="fr-FR" dirty="0">
                <a:latin typeface="Arial" charset="0"/>
              </a:rPr>
              <a:t> sur le plat au moins</a:t>
            </a:r>
          </a:p>
          <a:p>
            <a:r>
              <a:rPr lang="fr-FR" altLang="fr-FR" u="sng" dirty="0">
                <a:latin typeface="Arial" charset="0"/>
              </a:rPr>
              <a:t>Se mettre dans le bon groupe </a:t>
            </a:r>
            <a:r>
              <a:rPr lang="fr-FR" altLang="fr-FR" dirty="0">
                <a:latin typeface="Arial" charset="0"/>
              </a:rPr>
              <a:t>afin de ne pas gêner par un niveau insuffisant</a:t>
            </a:r>
          </a:p>
          <a:p>
            <a:r>
              <a:rPr lang="fr-FR" altLang="fr-FR" dirty="0">
                <a:latin typeface="Arial" charset="0"/>
              </a:rPr>
              <a:t>savoir </a:t>
            </a:r>
            <a:r>
              <a:rPr lang="fr-FR" altLang="fr-FR" u="sng" dirty="0">
                <a:latin typeface="Arial" charset="0"/>
              </a:rPr>
              <a:t>rouler au rythme du groupe</a:t>
            </a:r>
            <a:r>
              <a:rPr lang="fr-FR" altLang="fr-FR" dirty="0">
                <a:latin typeface="Arial" charset="0"/>
              </a:rPr>
              <a:t> surtout si on a des capacités supérieures, dans ce cas faire le serre file ou le capitaine de route </a:t>
            </a:r>
            <a:r>
              <a:rPr lang="fr-FR" altLang="fr-FR" u="sng" dirty="0">
                <a:latin typeface="Arial" charset="0"/>
              </a:rPr>
              <a:t>modéré</a:t>
            </a:r>
          </a:p>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91147"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36060995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flipV="1">
            <a:off x="685800" y="2084706"/>
            <a:ext cx="7772400" cy="45719"/>
          </a:xfrm>
        </p:spPr>
        <p:txBody>
          <a:bodyPr>
            <a:normAutofit fontScale="90000"/>
          </a:bodyPr>
          <a:lstStyle/>
          <a:p>
            <a:endParaRPr lang="fr-FR" dirty="0"/>
          </a:p>
        </p:txBody>
      </p:sp>
      <p:sp>
        <p:nvSpPr>
          <p:cNvPr id="3" name="Sous-titre 2"/>
          <p:cNvSpPr>
            <a:spLocks noGrp="1"/>
          </p:cNvSpPr>
          <p:nvPr>
            <p:ph type="subTitle" idx="1"/>
          </p:nvPr>
        </p:nvSpPr>
        <p:spPr>
          <a:xfrm>
            <a:off x="323527" y="2293145"/>
            <a:ext cx="8712969" cy="4183715"/>
          </a:xfrm>
        </p:spPr>
        <p:txBody>
          <a:bodyPr>
            <a:normAutofit fontScale="77500" lnSpcReduction="20000"/>
          </a:bodyPr>
          <a:lstStyle/>
          <a:p>
            <a:r>
              <a:rPr lang="fr-FR" sz="4800" b="1" dirty="0">
                <a:latin typeface="Arial" panose="020B0604020202020204" pitchFamily="34" charset="0"/>
                <a:cs typeface="Arial" panose="020B0604020202020204" pitchFamily="34" charset="0"/>
              </a:rPr>
              <a:t>Les forces  de notre club</a:t>
            </a:r>
            <a:r>
              <a:rPr lang="fr-FR" dirty="0"/>
              <a:t>:</a:t>
            </a:r>
          </a:p>
          <a:p>
            <a:endParaRPr lang="fr-FR" dirty="0"/>
          </a:p>
          <a:p>
            <a:r>
              <a:rPr lang="fr-FR" b="1" dirty="0">
                <a:latin typeface="Arial" panose="020B0604020202020204" pitchFamily="34" charset="0"/>
                <a:cs typeface="Arial" panose="020B0604020202020204" pitchFamily="34" charset="0"/>
              </a:rPr>
              <a:t>La diversité de nos  pratiques</a:t>
            </a:r>
          </a:p>
          <a:p>
            <a:r>
              <a:rPr lang="fr-FR" dirty="0">
                <a:latin typeface="Arial" panose="020B0604020202020204" pitchFamily="34" charset="0"/>
                <a:cs typeface="Arial" panose="020B0604020202020204" pitchFamily="34" charset="0"/>
              </a:rPr>
              <a:t>Route ,VTT, VAE </a:t>
            </a:r>
          </a:p>
          <a:p>
            <a:r>
              <a:rPr lang="fr-FR" dirty="0">
                <a:latin typeface="Arial" panose="020B0604020202020204" pitchFamily="34" charset="0"/>
                <a:cs typeface="Arial" panose="020B0604020202020204" pitchFamily="34" charset="0"/>
              </a:rPr>
              <a:t>mais aussi sorties longues jeudi ,randonnées permanentes, cyclos montagnardes, traversées des Alpes, la Lyon –Mont blanc –Lyon  et le tourisme itinérant, etc</a:t>
            </a:r>
            <a:r>
              <a:rPr lang="fr-FR" sz="2800" dirty="0">
                <a:latin typeface="Arial" panose="020B0604020202020204" pitchFamily="34" charset="0"/>
                <a:cs typeface="Arial" panose="020B0604020202020204" pitchFamily="34" charset="0"/>
              </a:rPr>
              <a:t>.</a:t>
            </a:r>
          </a:p>
          <a:p>
            <a:endParaRPr lang="fr-FR" sz="2800" dirty="0">
              <a:latin typeface="Arial" panose="020B0604020202020204" pitchFamily="34" charset="0"/>
              <a:cs typeface="Arial" panose="020B0604020202020204" pitchFamily="34" charset="0"/>
            </a:endParaRPr>
          </a:p>
          <a:p>
            <a:r>
              <a:rPr lang="fr-FR" b="1" dirty="0">
                <a:latin typeface="Arial" panose="020B0604020202020204" pitchFamily="34" charset="0"/>
                <a:cs typeface="Arial" panose="020B0604020202020204" pitchFamily="34" charset="0"/>
              </a:rPr>
              <a:t>La diversité des niveaux</a:t>
            </a:r>
          </a:p>
          <a:p>
            <a:r>
              <a:rPr lang="fr-FR" sz="2800" dirty="0">
                <a:latin typeface="Arial" panose="020B0604020202020204" pitchFamily="34" charset="0"/>
                <a:cs typeface="Arial" panose="020B0604020202020204" pitchFamily="34" charset="0"/>
              </a:rPr>
              <a:t>qui peut être encore améliorée</a:t>
            </a:r>
          </a:p>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92171"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3107482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flipV="1">
            <a:off x="685800" y="2084706"/>
            <a:ext cx="7772400" cy="45719"/>
          </a:xfrm>
        </p:spPr>
        <p:txBody>
          <a:bodyPr>
            <a:normAutofit fontScale="90000"/>
          </a:bodyPr>
          <a:lstStyle/>
          <a:p>
            <a:endParaRPr lang="fr-FR" dirty="0"/>
          </a:p>
        </p:txBody>
      </p:sp>
      <p:sp>
        <p:nvSpPr>
          <p:cNvPr id="3" name="Sous-titre 2"/>
          <p:cNvSpPr>
            <a:spLocks noGrp="1"/>
          </p:cNvSpPr>
          <p:nvPr>
            <p:ph type="subTitle" idx="1"/>
          </p:nvPr>
        </p:nvSpPr>
        <p:spPr>
          <a:xfrm>
            <a:off x="0" y="2208829"/>
            <a:ext cx="9144000" cy="4542352"/>
          </a:xfrm>
        </p:spPr>
        <p:txBody>
          <a:bodyPr>
            <a:normAutofit fontScale="77500" lnSpcReduction="20000"/>
          </a:bodyPr>
          <a:lstStyle/>
          <a:p>
            <a:r>
              <a:rPr lang="fr-FR" b="1" dirty="0">
                <a:latin typeface="Arial" panose="020B0604020202020204" pitchFamily="34" charset="0"/>
                <a:cs typeface="Arial" panose="020B0604020202020204" pitchFamily="34" charset="0"/>
              </a:rPr>
              <a:t>Conservons ces deux diversités</a:t>
            </a:r>
            <a:r>
              <a:rPr lang="fr-FR" b="1" dirty="0"/>
              <a:t> </a:t>
            </a:r>
          </a:p>
          <a:p>
            <a:r>
              <a:rPr lang="fr-FR" b="1" dirty="0">
                <a:latin typeface="Arial" panose="020B0604020202020204" pitchFamily="34" charset="0"/>
                <a:cs typeface="Arial" panose="020B0604020202020204" pitchFamily="34" charset="0"/>
              </a:rPr>
              <a:t>surtout la seconde</a:t>
            </a:r>
            <a:r>
              <a:rPr lang="fr-FR" dirty="0">
                <a:latin typeface="Arial" panose="020B0604020202020204" pitchFamily="34" charset="0"/>
                <a:cs typeface="Arial" panose="020B0604020202020204" pitchFamily="34" charset="0"/>
              </a:rPr>
              <a:t>,</a:t>
            </a:r>
          </a:p>
          <a:p>
            <a:r>
              <a:rPr lang="fr-FR" dirty="0">
                <a:latin typeface="Arial" panose="020B0604020202020204" pitchFamily="34" charset="0"/>
                <a:cs typeface="Arial" panose="020B0604020202020204" pitchFamily="34" charset="0"/>
              </a:rPr>
              <a:t>en étant capable d’accueillir ,d’accepter  tous les niveaux en </a:t>
            </a:r>
            <a:r>
              <a:rPr lang="fr-FR" b="1" dirty="0">
                <a:latin typeface="Arial" panose="020B0604020202020204" pitchFamily="34" charset="0"/>
                <a:cs typeface="Arial" panose="020B0604020202020204" pitchFamily="34" charset="0"/>
              </a:rPr>
              <a:t>adaptant nos sorties </a:t>
            </a:r>
            <a:r>
              <a:rPr lang="fr-FR" dirty="0">
                <a:latin typeface="Arial" panose="020B0604020202020204" pitchFamily="34" charset="0"/>
                <a:cs typeface="Arial" panose="020B0604020202020204" pitchFamily="34" charset="0"/>
              </a:rPr>
              <a:t>,leurs longueurs et leurs rythmes pour le plaisir de toutes et tous  </a:t>
            </a: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 Accompagner , c’est savoir se mettre au niveau ou derrière un groupe ou un(e) cyclo(te) »</a:t>
            </a:r>
          </a:p>
          <a:p>
            <a:endParaRPr lang="fr-FR" dirty="0">
              <a:latin typeface="Arial" panose="020B0604020202020204" pitchFamily="34" charset="0"/>
              <a:cs typeface="Arial" panose="020B0604020202020204" pitchFamily="34" charset="0"/>
            </a:endParaRPr>
          </a:p>
          <a:p>
            <a:r>
              <a:rPr lang="fr-FR" sz="4800" b="1" dirty="0">
                <a:latin typeface="Arial" panose="020B0604020202020204" pitchFamily="34" charset="0"/>
                <a:cs typeface="Arial" panose="020B0604020202020204" pitchFamily="34" charset="0"/>
              </a:rPr>
              <a:t>Bon vélo à toutes et tous </a:t>
            </a:r>
          </a:p>
          <a:p>
            <a:r>
              <a:rPr lang="fr-FR" b="1" dirty="0">
                <a:latin typeface="Arial" panose="020B0604020202020204" pitchFamily="34" charset="0"/>
                <a:cs typeface="Arial" panose="020B0604020202020204" pitchFamily="34" charset="0"/>
              </a:rPr>
              <a:t>toujours dans le plaisir d’être ensemble</a:t>
            </a:r>
          </a:p>
          <a:p>
            <a:r>
              <a:rPr lang="fr-FR" b="1" dirty="0">
                <a:latin typeface="Arial" panose="020B0604020202020204" pitchFamily="34" charset="0"/>
                <a:cs typeface="Arial" panose="020B0604020202020204" pitchFamily="34" charset="0"/>
              </a:rPr>
              <a:t>et à son rythme</a:t>
            </a:r>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93195"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17342494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291115"/>
          </a:xfrm>
        </p:spPr>
        <p:txBody>
          <a:bodyPr/>
          <a:lstStyle/>
          <a:p>
            <a:r>
              <a:rPr lang="fr-FR" b="1" dirty="0">
                <a:latin typeface="Bodoni MT Black" panose="02070A03080606020203" pitchFamily="18" charset="0"/>
              </a:rPr>
              <a:t>Calendrier 2018</a:t>
            </a:r>
          </a:p>
        </p:txBody>
      </p:sp>
      <p:sp>
        <p:nvSpPr>
          <p:cNvPr id="3" name="Sous-titre 2"/>
          <p:cNvSpPr>
            <a:spLocks noGrp="1"/>
          </p:cNvSpPr>
          <p:nvPr>
            <p:ph type="subTitle" idx="1"/>
          </p:nvPr>
        </p:nvSpPr>
        <p:spPr>
          <a:xfrm>
            <a:off x="539552" y="3436460"/>
            <a:ext cx="7918648" cy="3160892"/>
          </a:xfrm>
        </p:spPr>
        <p:txBody>
          <a:bodyPr/>
          <a:lstStyle/>
          <a:p>
            <a:pPr algn="l"/>
            <a:r>
              <a:rPr lang="fr-FR" dirty="0"/>
              <a:t>8 décembre : téléthon et tartiflette</a:t>
            </a:r>
          </a:p>
          <a:p>
            <a:pPr algn="l"/>
            <a:r>
              <a:rPr lang="fr-FR" dirty="0"/>
              <a:t>10 janvier : galette des rois</a:t>
            </a:r>
          </a:p>
          <a:p>
            <a:pPr algn="l"/>
            <a:r>
              <a:rPr lang="fr-FR" dirty="0"/>
              <a:t>26 janvier : repas club</a:t>
            </a:r>
          </a:p>
          <a:p>
            <a:pPr algn="l"/>
            <a:r>
              <a:rPr lang="fr-FR" dirty="0"/>
              <a:t>3 février : 1</a:t>
            </a:r>
            <a:r>
              <a:rPr lang="fr-FR" baseline="30000" dirty="0"/>
              <a:t>ère</a:t>
            </a:r>
            <a:r>
              <a:rPr lang="fr-FR" dirty="0"/>
              <a:t> pédalée au </a:t>
            </a:r>
            <a:r>
              <a:rPr lang="fr-FR" dirty="0" err="1"/>
              <a:t>Perréon</a:t>
            </a:r>
            <a:endParaRPr lang="fr-FR" dirty="0"/>
          </a:p>
          <a:p>
            <a:pPr algn="l"/>
            <a:r>
              <a:rPr lang="fr-FR" dirty="0"/>
              <a:t>10 février : 1</a:t>
            </a:r>
            <a:r>
              <a:rPr lang="fr-FR" baseline="30000" dirty="0"/>
              <a:t>ère</a:t>
            </a:r>
            <a:r>
              <a:rPr lang="fr-FR" dirty="0"/>
              <a:t> pédalée avec le CT Formidable</a:t>
            </a:r>
          </a:p>
          <a:p>
            <a:pPr algn="l"/>
            <a:endParaRPr lang="fr-FR" dirty="0"/>
          </a:p>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71705"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5105505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flipV="1">
            <a:off x="685800" y="2084706"/>
            <a:ext cx="7772400" cy="45719"/>
          </a:xfrm>
        </p:spPr>
        <p:txBody>
          <a:bodyPr>
            <a:normAutofit fontScale="90000"/>
          </a:bodyPr>
          <a:lstStyle/>
          <a:p>
            <a:endParaRPr lang="fr-FR" dirty="0"/>
          </a:p>
        </p:txBody>
      </p:sp>
      <p:sp>
        <p:nvSpPr>
          <p:cNvPr id="3" name="Sous-titre 2"/>
          <p:cNvSpPr>
            <a:spLocks noGrp="1"/>
          </p:cNvSpPr>
          <p:nvPr>
            <p:ph type="subTitle" idx="1"/>
          </p:nvPr>
        </p:nvSpPr>
        <p:spPr>
          <a:xfrm>
            <a:off x="395536" y="2306180"/>
            <a:ext cx="8496944" cy="4219164"/>
          </a:xfrm>
        </p:spPr>
        <p:txBody>
          <a:bodyPr/>
          <a:lstStyle/>
          <a:p>
            <a:pPr algn="l"/>
            <a:r>
              <a:rPr lang="fr-FR" dirty="0"/>
              <a:t>17 février : 1</a:t>
            </a:r>
            <a:r>
              <a:rPr lang="fr-FR" baseline="30000" dirty="0"/>
              <a:t>ère</a:t>
            </a:r>
            <a:r>
              <a:rPr lang="fr-FR" dirty="0"/>
              <a:t> pédalée à St Martin en Haut</a:t>
            </a:r>
          </a:p>
          <a:p>
            <a:pPr algn="l"/>
            <a:r>
              <a:rPr lang="fr-FR" dirty="0"/>
              <a:t>24 février : 1</a:t>
            </a:r>
            <a:r>
              <a:rPr lang="fr-FR" baseline="30000" dirty="0"/>
              <a:t>ère</a:t>
            </a:r>
            <a:r>
              <a:rPr lang="fr-FR" dirty="0"/>
              <a:t> pédalée à St Bonnet</a:t>
            </a:r>
          </a:p>
          <a:p>
            <a:pPr algn="l"/>
            <a:r>
              <a:rPr lang="fr-FR" dirty="0"/>
              <a:t>1</a:t>
            </a:r>
            <a:r>
              <a:rPr lang="fr-FR" baseline="30000" dirty="0"/>
              <a:t>er</a:t>
            </a:r>
            <a:r>
              <a:rPr lang="fr-FR" dirty="0"/>
              <a:t> mars : repas « Sardaigne »</a:t>
            </a:r>
          </a:p>
          <a:p>
            <a:pPr algn="l"/>
            <a:r>
              <a:rPr lang="fr-FR" dirty="0"/>
              <a:t>10 mars : rallye Chassieu</a:t>
            </a:r>
          </a:p>
          <a:p>
            <a:pPr algn="l"/>
            <a:r>
              <a:rPr lang="fr-FR" dirty="0"/>
              <a:t>Mars : rassemblement départemental jeunes</a:t>
            </a:r>
          </a:p>
          <a:p>
            <a:pPr algn="l"/>
            <a:r>
              <a:rPr lang="fr-FR" dirty="0"/>
              <a:t>Du 9 au 14 avril : VI jeunes</a:t>
            </a:r>
          </a:p>
          <a:p>
            <a:pPr algn="l"/>
            <a:r>
              <a:rPr lang="fr-FR" dirty="0"/>
              <a:t>Avril : rassemblement régional jeunes</a:t>
            </a: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72729"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2742203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4"/>
            <a:ext cx="7772400" cy="47723"/>
          </a:xfrm>
        </p:spPr>
        <p:txBody>
          <a:bodyPr>
            <a:normAutofit fontScale="90000"/>
          </a:bodyPr>
          <a:lstStyle/>
          <a:p>
            <a:endParaRPr lang="fr-FR" dirty="0"/>
          </a:p>
        </p:txBody>
      </p:sp>
      <p:sp>
        <p:nvSpPr>
          <p:cNvPr id="3" name="Sous-titre 2"/>
          <p:cNvSpPr>
            <a:spLocks noGrp="1"/>
          </p:cNvSpPr>
          <p:nvPr>
            <p:ph type="subTitle" idx="1"/>
          </p:nvPr>
        </p:nvSpPr>
        <p:spPr>
          <a:xfrm>
            <a:off x="467544" y="2208829"/>
            <a:ext cx="7990656" cy="4270796"/>
          </a:xfrm>
        </p:spPr>
        <p:txBody>
          <a:bodyPr/>
          <a:lstStyle/>
          <a:p>
            <a:pPr algn="l"/>
            <a:r>
              <a:rPr lang="fr-FR" dirty="0"/>
              <a:t>Mi avril : reprise des sorties longues</a:t>
            </a:r>
          </a:p>
          <a:p>
            <a:pPr algn="l"/>
            <a:r>
              <a:rPr lang="fr-FR" dirty="0"/>
              <a:t>23 et 24 juin : week-end jeunes</a:t>
            </a:r>
          </a:p>
          <a:p>
            <a:pPr algn="l"/>
            <a:r>
              <a:rPr lang="fr-FR" dirty="0"/>
              <a:t>Du 25 août au 1</a:t>
            </a:r>
            <a:r>
              <a:rPr lang="fr-FR" baseline="30000" dirty="0"/>
              <a:t>er</a:t>
            </a:r>
            <a:r>
              <a:rPr lang="fr-FR" dirty="0"/>
              <a:t> septembre : séjour club au Mont Dore (Auvergne)</a:t>
            </a:r>
          </a:p>
          <a:p>
            <a:pPr algn="l"/>
            <a:r>
              <a:rPr lang="fr-FR" dirty="0"/>
              <a:t>2 septembre : forum des association</a:t>
            </a:r>
          </a:p>
          <a:p>
            <a:pPr algn="l"/>
            <a:r>
              <a:rPr lang="fr-FR" dirty="0"/>
              <a:t>2 septembre : journée Décathlon</a:t>
            </a:r>
          </a:p>
          <a:p>
            <a:pPr algn="l"/>
            <a:r>
              <a:rPr lang="fr-FR" dirty="0"/>
              <a:t>8 et 9 septembre : fête villageoise</a:t>
            </a: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73752"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14447862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45719"/>
          </a:xfrm>
        </p:spPr>
        <p:txBody>
          <a:bodyPr>
            <a:normAutofit fontScale="90000"/>
          </a:bodyPr>
          <a:lstStyle/>
          <a:p>
            <a:endParaRPr lang="fr-FR" dirty="0"/>
          </a:p>
        </p:txBody>
      </p:sp>
      <p:sp>
        <p:nvSpPr>
          <p:cNvPr id="3" name="Sous-titre 2"/>
          <p:cNvSpPr>
            <a:spLocks noGrp="1"/>
          </p:cNvSpPr>
          <p:nvPr>
            <p:ph type="subTitle" idx="1"/>
          </p:nvPr>
        </p:nvSpPr>
        <p:spPr>
          <a:xfrm>
            <a:off x="683568" y="3819046"/>
            <a:ext cx="3888432" cy="1770194"/>
          </a:xfrm>
        </p:spPr>
        <p:txBody>
          <a:bodyPr/>
          <a:lstStyle/>
          <a:p>
            <a:pPr algn="l"/>
            <a:r>
              <a:rPr lang="fr-FR" dirty="0"/>
              <a:t>Du 30 septembre au </a:t>
            </a:r>
          </a:p>
          <a:p>
            <a:pPr algn="l"/>
            <a:r>
              <a:rPr lang="fr-FR" dirty="0"/>
              <a:t>15 octobre : Portugal</a:t>
            </a:r>
          </a:p>
          <a:p>
            <a:pPr algn="l"/>
            <a:r>
              <a:rPr lang="fr-FR" dirty="0"/>
              <a:t>7 novembre : AG</a:t>
            </a: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82960"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pic>
        <p:nvPicPr>
          <p:cNvPr id="10" name="Image 9">
            <a:extLst>
              <a:ext uri="{FF2B5EF4-FFF2-40B4-BE49-F238E27FC236}">
                <a16:creationId xmlns:a16="http://schemas.microsoft.com/office/drawing/2014/main" id="{CA61C3FD-8F51-419A-8F8C-1D5CF298666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33233" y="1983488"/>
            <a:ext cx="3132442" cy="4850513"/>
          </a:xfrm>
          <a:prstGeom prst="rect">
            <a:avLst/>
          </a:prstGeom>
        </p:spPr>
      </p:pic>
    </p:spTree>
    <p:extLst>
      <p:ext uri="{BB962C8B-B14F-4D97-AF65-F5344CB8AC3E}">
        <p14:creationId xmlns:p14="http://schemas.microsoft.com/office/powerpoint/2010/main" val="32423319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8062664" cy="2882751"/>
          </a:xfrm>
        </p:spPr>
        <p:txBody>
          <a:bodyPr/>
          <a:lstStyle/>
          <a:p>
            <a:r>
              <a:rPr lang="fr-FR" dirty="0"/>
              <a:t>Formation d’un nouvel initiateur :</a:t>
            </a:r>
            <a:br>
              <a:rPr lang="fr-FR" dirty="0"/>
            </a:br>
            <a:br>
              <a:rPr lang="fr-FR" dirty="0"/>
            </a:br>
            <a:br>
              <a:rPr lang="fr-FR" dirty="0"/>
            </a:br>
            <a:r>
              <a:rPr lang="fr-FR" dirty="0"/>
              <a:t>Laurent</a:t>
            </a:r>
          </a:p>
        </p:txBody>
      </p:sp>
      <p:sp>
        <p:nvSpPr>
          <p:cNvPr id="3" name="Sous-titre 2"/>
          <p:cNvSpPr>
            <a:spLocks noGrp="1"/>
          </p:cNvSpPr>
          <p:nvPr>
            <p:ph type="subTitle" idx="1"/>
          </p:nvPr>
        </p:nvSpPr>
        <p:spPr>
          <a:xfrm flipV="1">
            <a:off x="1371600" y="5638799"/>
            <a:ext cx="6400800" cy="63297"/>
          </a:xfrm>
        </p:spPr>
        <p:txBody>
          <a:bodyPr>
            <a:normAutofit fontScale="25000" lnSpcReduction="20000"/>
          </a:bodyPr>
          <a:lstStyle/>
          <a:p>
            <a:endParaRPr lang="fr-FR"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74777"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40200004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83983"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
        <p:nvSpPr>
          <p:cNvPr id="6" name="ZoneTexte 5">
            <a:extLst>
              <a:ext uri="{FF2B5EF4-FFF2-40B4-BE49-F238E27FC236}">
                <a16:creationId xmlns:a16="http://schemas.microsoft.com/office/drawing/2014/main" id="{88A2CA46-2F2B-46F9-92F6-BA8DC2004FC2}"/>
              </a:ext>
            </a:extLst>
          </p:cNvPr>
          <p:cNvSpPr txBox="1"/>
          <p:nvPr/>
        </p:nvSpPr>
        <p:spPr>
          <a:xfrm>
            <a:off x="0" y="2420888"/>
            <a:ext cx="6400800" cy="707886"/>
          </a:xfrm>
          <a:prstGeom prst="rect">
            <a:avLst/>
          </a:prstGeom>
          <a:noFill/>
        </p:spPr>
        <p:txBody>
          <a:bodyPr wrap="square" rtlCol="0">
            <a:spAutoFit/>
          </a:bodyPr>
          <a:lstStyle/>
          <a:p>
            <a:endParaRPr lang="fr-FR" sz="4000" dirty="0">
              <a:latin typeface="Bodoni MT Black" panose="02070A03080606020203" pitchFamily="18" charset="0"/>
            </a:endParaRPr>
          </a:p>
        </p:txBody>
      </p:sp>
      <p:pic>
        <p:nvPicPr>
          <p:cNvPr id="10" name="Image 9">
            <a:extLst>
              <a:ext uri="{FF2B5EF4-FFF2-40B4-BE49-F238E27FC236}">
                <a16:creationId xmlns:a16="http://schemas.microsoft.com/office/drawing/2014/main" id="{F0C5053C-F757-40D9-A85A-0C75FB912C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94192"/>
            <a:ext cx="9144000" cy="6469615"/>
          </a:xfrm>
          <a:prstGeom prst="rect">
            <a:avLst/>
          </a:prstGeom>
        </p:spPr>
      </p:pic>
    </p:spTree>
    <p:extLst>
      <p:ext uri="{BB962C8B-B14F-4D97-AF65-F5344CB8AC3E}">
        <p14:creationId xmlns:p14="http://schemas.microsoft.com/office/powerpoint/2010/main" val="2629547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03EB04-AEBB-4A4A-A873-563D795BD3D7}"/>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7CE04020-20B2-4ECE-B12E-83FEEA6A83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1929" y="286337"/>
            <a:ext cx="8270406" cy="5851525"/>
          </a:xfrm>
        </p:spPr>
      </p:pic>
    </p:spTree>
    <p:extLst>
      <p:ext uri="{BB962C8B-B14F-4D97-AF65-F5344CB8AC3E}">
        <p14:creationId xmlns:p14="http://schemas.microsoft.com/office/powerpoint/2010/main" val="2859151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95242"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pic>
        <p:nvPicPr>
          <p:cNvPr id="9" name="Image 8">
            <a:extLst>
              <a:ext uri="{FF2B5EF4-FFF2-40B4-BE49-F238E27FC236}">
                <a16:creationId xmlns:a16="http://schemas.microsoft.com/office/drawing/2014/main" id="{D88AF4A5-B9FC-435F-8DFD-A8412590B1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2526" y="2338865"/>
            <a:ext cx="7269111" cy="4336163"/>
          </a:xfrm>
          <a:prstGeom prst="rect">
            <a:avLst/>
          </a:prstGeom>
        </p:spPr>
      </p:pic>
    </p:spTree>
    <p:extLst>
      <p:ext uri="{BB962C8B-B14F-4D97-AF65-F5344CB8AC3E}">
        <p14:creationId xmlns:p14="http://schemas.microsoft.com/office/powerpoint/2010/main" val="34662908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93516"/>
            <a:ext cx="7772400" cy="1514475"/>
          </a:xfrm>
        </p:spPr>
        <p:txBody>
          <a:bodyPr>
            <a:normAutofit/>
          </a:bodyPr>
          <a:lstStyle/>
          <a:p>
            <a:r>
              <a:rPr lang="fr-FR" b="1" dirty="0"/>
              <a:t>Démissions</a:t>
            </a:r>
            <a:br>
              <a:rPr lang="fr-FR" dirty="0"/>
            </a:br>
            <a:endParaRPr lang="fr-FR" dirty="0"/>
          </a:p>
        </p:txBody>
      </p:sp>
      <p:sp>
        <p:nvSpPr>
          <p:cNvPr id="3" name="Sous-titre 2"/>
          <p:cNvSpPr>
            <a:spLocks noGrp="1"/>
          </p:cNvSpPr>
          <p:nvPr>
            <p:ph type="subTitle" idx="1"/>
          </p:nvPr>
        </p:nvSpPr>
        <p:spPr>
          <a:xfrm>
            <a:off x="1371600" y="3901118"/>
            <a:ext cx="6400800" cy="2262528"/>
          </a:xfrm>
        </p:spPr>
        <p:txBody>
          <a:bodyPr>
            <a:normAutofit/>
          </a:bodyPr>
          <a:lstStyle/>
          <a:p>
            <a:r>
              <a:rPr lang="fr-FR" dirty="0"/>
              <a:t>Céline Blache</a:t>
            </a:r>
          </a:p>
          <a:p>
            <a:r>
              <a:rPr lang="fr-FR" dirty="0"/>
              <a:t>Florence </a:t>
            </a:r>
            <a:r>
              <a:rPr lang="fr-FR" dirty="0" err="1"/>
              <a:t>Cecchellero</a:t>
            </a:r>
            <a:endParaRPr lang="fr-FR" dirty="0"/>
          </a:p>
          <a:p>
            <a:r>
              <a:rPr lang="fr-FR" dirty="0"/>
              <a:t>Jean-Paul Poizat</a:t>
            </a: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75799"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41578934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Nouveau candidat</a:t>
            </a:r>
          </a:p>
        </p:txBody>
      </p:sp>
      <p:sp>
        <p:nvSpPr>
          <p:cNvPr id="3" name="Sous-titre 2"/>
          <p:cNvSpPr>
            <a:spLocks noGrp="1"/>
          </p:cNvSpPr>
          <p:nvPr>
            <p:ph type="subTitle" idx="1"/>
          </p:nvPr>
        </p:nvSpPr>
        <p:spPr>
          <a:xfrm>
            <a:off x="5076056" y="3436461"/>
            <a:ext cx="3379912" cy="3314720"/>
          </a:xfrm>
        </p:spPr>
        <p:txBody>
          <a:bodyPr>
            <a:normAutofit/>
          </a:bodyPr>
          <a:lstStyle/>
          <a:p>
            <a:endParaRPr lang="fr-FR" sz="4400" dirty="0"/>
          </a:p>
          <a:p>
            <a:r>
              <a:rPr lang="fr-FR" sz="4400" dirty="0"/>
              <a:t>Laurent </a:t>
            </a:r>
          </a:p>
          <a:p>
            <a:r>
              <a:rPr lang="fr-FR" sz="4400" dirty="0" err="1"/>
              <a:t>Anette</a:t>
            </a:r>
            <a:endParaRPr lang="fr-FR" sz="4400" dirty="0"/>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55360"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9C8E27E4-C1B8-4E3A-A002-5A10EF8FBA9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pic>
        <p:nvPicPr>
          <p:cNvPr id="6" name="Image 5">
            <a:extLst>
              <a:ext uri="{FF2B5EF4-FFF2-40B4-BE49-F238E27FC236}">
                <a16:creationId xmlns:a16="http://schemas.microsoft.com/office/drawing/2014/main" id="{B47AF29C-AE29-4421-9E47-721195E7326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83568" y="3484628"/>
            <a:ext cx="4786166" cy="3031239"/>
          </a:xfrm>
          <a:prstGeom prst="rect">
            <a:avLst/>
          </a:prstGeom>
        </p:spPr>
      </p:pic>
    </p:spTree>
    <p:extLst>
      <p:ext uri="{BB962C8B-B14F-4D97-AF65-F5344CB8AC3E}">
        <p14:creationId xmlns:p14="http://schemas.microsoft.com/office/powerpoint/2010/main" val="40073594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Nouveau candidat</a:t>
            </a:r>
          </a:p>
        </p:txBody>
      </p:sp>
      <p:sp>
        <p:nvSpPr>
          <p:cNvPr id="3" name="Sous-titre 2"/>
          <p:cNvSpPr>
            <a:spLocks noGrp="1"/>
          </p:cNvSpPr>
          <p:nvPr>
            <p:ph type="subTitle" idx="1"/>
          </p:nvPr>
        </p:nvSpPr>
        <p:spPr>
          <a:xfrm>
            <a:off x="4932040" y="4149079"/>
            <a:ext cx="4104456" cy="2327919"/>
          </a:xfrm>
        </p:spPr>
        <p:txBody>
          <a:bodyPr>
            <a:normAutofit/>
          </a:bodyPr>
          <a:lstStyle/>
          <a:p>
            <a:r>
              <a:rPr lang="fr-FR" sz="4400" dirty="0"/>
              <a:t>Jean-François </a:t>
            </a:r>
          </a:p>
          <a:p>
            <a:r>
              <a:rPr lang="fr-FR" sz="4400" dirty="0"/>
              <a:t>Léone</a:t>
            </a: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67610" name="Picture" r:id="rId6" imgW="670560" imgH="1028700" progId="Word.Picture.8">
                  <p:embed/>
                </p:oleObj>
              </mc:Choice>
              <mc:Fallback>
                <p:oleObj name="Picture" r:id="rId6" imgW="670560" imgH="1028700" progId="Word.Picture.8">
                  <p:embed/>
                  <p:pic>
                    <p:nvPicPr>
                      <p:cNvPr id="8" name="Obje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pic>
        <p:nvPicPr>
          <p:cNvPr id="9" name="Image 8">
            <a:extLst>
              <a:ext uri="{FF2B5EF4-FFF2-40B4-BE49-F238E27FC236}">
                <a16:creationId xmlns:a16="http://schemas.microsoft.com/office/drawing/2014/main" id="{FEDB15B6-2AB0-4EB3-8C77-0078F38A7D8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3188972"/>
            <a:ext cx="4932040" cy="3288027"/>
          </a:xfrm>
          <a:prstGeom prst="rect">
            <a:avLst/>
          </a:prstGeom>
        </p:spPr>
      </p:pic>
    </p:spTree>
    <p:extLst>
      <p:ext uri="{BB962C8B-B14F-4D97-AF65-F5344CB8AC3E}">
        <p14:creationId xmlns:p14="http://schemas.microsoft.com/office/powerpoint/2010/main" val="15927862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130425"/>
            <a:ext cx="9036496" cy="4697149"/>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76823"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06777" y="1155903"/>
            <a:ext cx="1829720" cy="844486"/>
          </a:xfrm>
          <a:prstGeom prst="rect">
            <a:avLst/>
          </a:prstGeom>
        </p:spPr>
      </p:pic>
      <p:pic>
        <p:nvPicPr>
          <p:cNvPr id="12" name="Image 11">
            <a:extLst>
              <a:ext uri="{FF2B5EF4-FFF2-40B4-BE49-F238E27FC236}">
                <a16:creationId xmlns:a16="http://schemas.microsoft.com/office/drawing/2014/main" id="{81677515-31C8-4D62-B154-1281B5B831B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
        <p:nvSpPr>
          <p:cNvPr id="6" name="ZoneTexte 5">
            <a:extLst>
              <a:ext uri="{FF2B5EF4-FFF2-40B4-BE49-F238E27FC236}">
                <a16:creationId xmlns:a16="http://schemas.microsoft.com/office/drawing/2014/main" id="{88A2CA46-2F2B-46F9-92F6-BA8DC2004FC2}"/>
              </a:ext>
            </a:extLst>
          </p:cNvPr>
          <p:cNvSpPr txBox="1"/>
          <p:nvPr/>
        </p:nvSpPr>
        <p:spPr>
          <a:xfrm>
            <a:off x="0" y="2420888"/>
            <a:ext cx="6400800" cy="1323439"/>
          </a:xfrm>
          <a:prstGeom prst="rect">
            <a:avLst/>
          </a:prstGeom>
          <a:noFill/>
        </p:spPr>
        <p:txBody>
          <a:bodyPr wrap="square" rtlCol="0">
            <a:spAutoFit/>
          </a:bodyPr>
          <a:lstStyle/>
          <a:p>
            <a:r>
              <a:rPr lang="fr-FR" sz="4000" dirty="0">
                <a:latin typeface="Bodoni MT Black" panose="02070A03080606020203" pitchFamily="18" charset="0"/>
              </a:rPr>
              <a:t>Merci à vous pour</a:t>
            </a:r>
          </a:p>
          <a:p>
            <a:r>
              <a:rPr lang="fr-FR" sz="4000" dirty="0">
                <a:latin typeface="Bodoni MT Black" panose="02070A03080606020203" pitchFamily="18" charset="0"/>
              </a:rPr>
              <a:t> votre attention.</a:t>
            </a:r>
          </a:p>
        </p:txBody>
      </p:sp>
    </p:spTree>
    <p:extLst>
      <p:ext uri="{BB962C8B-B14F-4D97-AF65-F5344CB8AC3E}">
        <p14:creationId xmlns:p14="http://schemas.microsoft.com/office/powerpoint/2010/main" val="11366356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6ECEC8-A199-43A4-8F85-0A6406DFCDFE}"/>
              </a:ext>
            </a:extLst>
          </p:cNvPr>
          <p:cNvSpPr>
            <a:spLocks noGrp="1"/>
          </p:cNvSpPr>
          <p:nvPr>
            <p:ph type="title"/>
          </p:nvPr>
        </p:nvSpPr>
        <p:spPr>
          <a:xfrm>
            <a:off x="457200" y="274638"/>
            <a:ext cx="8229600" cy="457199"/>
          </a:xfrm>
        </p:spPr>
        <p:txBody>
          <a:bodyPr>
            <a:noAutofit/>
          </a:bodyPr>
          <a:lstStyle/>
          <a:p>
            <a:r>
              <a:rPr lang="fr-FR" sz="2800" b="1" dirty="0"/>
              <a:t>Planning club en dehors des sorties hebdomadaires de 13 h 45 et du dimanche matin</a:t>
            </a:r>
          </a:p>
        </p:txBody>
      </p:sp>
      <p:sp>
        <p:nvSpPr>
          <p:cNvPr id="3" name="Espace réservé du contenu 2">
            <a:extLst>
              <a:ext uri="{FF2B5EF4-FFF2-40B4-BE49-F238E27FC236}">
                <a16:creationId xmlns:a16="http://schemas.microsoft.com/office/drawing/2014/main" id="{325D5348-8CAC-495C-924A-9BF835BE8DA0}"/>
              </a:ext>
            </a:extLst>
          </p:cNvPr>
          <p:cNvSpPr>
            <a:spLocks noGrp="1"/>
          </p:cNvSpPr>
          <p:nvPr>
            <p:ph idx="1"/>
          </p:nvPr>
        </p:nvSpPr>
        <p:spPr>
          <a:xfrm>
            <a:off x="457200" y="1052736"/>
            <a:ext cx="8229600" cy="5530626"/>
          </a:xfrm>
        </p:spPr>
        <p:txBody>
          <a:bodyPr>
            <a:normAutofit fontScale="77500" lnSpcReduction="20000"/>
          </a:bodyPr>
          <a:lstStyle/>
          <a:p>
            <a:r>
              <a:rPr lang="fr-FR" dirty="0"/>
              <a:t>Lundi : périscolaire (Bernard D, Paul, Patrick, Florence, Sylvie)</a:t>
            </a:r>
          </a:p>
          <a:p>
            <a:r>
              <a:rPr lang="fr-FR" dirty="0"/>
              <a:t>Mardi : les baladeurs (Jean-Pierre), tandem mal voyant (Patrick)</a:t>
            </a:r>
          </a:p>
          <a:p>
            <a:r>
              <a:rPr lang="fr-FR" dirty="0"/>
              <a:t>Mercredi : école VTT (André, Jean, Jacky, Laurent, Patrick, Paul, Bernard)</a:t>
            </a:r>
          </a:p>
          <a:p>
            <a:r>
              <a:rPr lang="fr-FR" dirty="0"/>
              <a:t>Jeudi : sorties longues, tandem mal voyant (Paul)</a:t>
            </a:r>
          </a:p>
          <a:p>
            <a:r>
              <a:rPr lang="fr-FR" dirty="0"/>
              <a:t>Vendredi : baladeurs (Jean-Pierre)</a:t>
            </a:r>
          </a:p>
          <a:p>
            <a:r>
              <a:rPr lang="fr-FR" dirty="0"/>
              <a:t>Samedi : école VTT (Aubin, Damien, </a:t>
            </a:r>
            <a:r>
              <a:rPr lang="fr-FR" dirty="0" err="1"/>
              <a:t>Eric</a:t>
            </a:r>
            <a:r>
              <a:rPr lang="fr-FR" dirty="0"/>
              <a:t>, Marc, Olivier, Philippe, Sébastien, Serge)</a:t>
            </a:r>
          </a:p>
          <a:p>
            <a:r>
              <a:rPr lang="fr-FR" dirty="0"/>
              <a:t>Samedi : école route (Céline, Florence, Michel, Sylvie)</a:t>
            </a:r>
          </a:p>
          <a:p>
            <a:r>
              <a:rPr lang="fr-FR" dirty="0"/>
              <a:t>Dimanche : VTT adultes (Jean-Marc), VTT cool (André, Jacky, Laurent, parfois Bernard)</a:t>
            </a:r>
          </a:p>
          <a:p>
            <a:r>
              <a:rPr lang="fr-FR" dirty="0"/>
              <a:t>Dimanche : sortie tandem (Marc, Céline, Sylvie)</a:t>
            </a:r>
          </a:p>
          <a:p>
            <a:r>
              <a:rPr lang="fr-FR" dirty="0"/>
              <a:t>Dimanche : sortie avec pause café…</a:t>
            </a:r>
          </a:p>
        </p:txBody>
      </p:sp>
    </p:spTree>
    <p:extLst>
      <p:ext uri="{BB962C8B-B14F-4D97-AF65-F5344CB8AC3E}">
        <p14:creationId xmlns:p14="http://schemas.microsoft.com/office/powerpoint/2010/main" val="47908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130425"/>
            <a:ext cx="9036496" cy="4697149"/>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54340"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14280" y="1191320"/>
            <a:ext cx="1829720" cy="844486"/>
          </a:xfrm>
          <a:prstGeom prst="rect">
            <a:avLst/>
          </a:prstGeom>
        </p:spPr>
      </p:pic>
      <p:graphicFrame>
        <p:nvGraphicFramePr>
          <p:cNvPr id="13" name="Tableau 12">
            <a:extLst>
              <a:ext uri="{FF2B5EF4-FFF2-40B4-BE49-F238E27FC236}">
                <a16:creationId xmlns:a16="http://schemas.microsoft.com/office/drawing/2014/main" id="{1CC41C38-F2ED-4AB3-BF06-1E46938C4CD6}"/>
              </a:ext>
            </a:extLst>
          </p:cNvPr>
          <p:cNvGraphicFramePr>
            <a:graphicFrameLocks noGrp="1"/>
          </p:cNvGraphicFramePr>
          <p:nvPr>
            <p:extLst>
              <p:ext uri="{D42A27DB-BD31-4B8C-83A1-F6EECF244321}">
                <p14:modId xmlns:p14="http://schemas.microsoft.com/office/powerpoint/2010/main" val="2750870137"/>
              </p:ext>
            </p:extLst>
          </p:nvPr>
        </p:nvGraphicFramePr>
        <p:xfrm>
          <a:off x="233772" y="2845466"/>
          <a:ext cx="8568952" cy="3895902"/>
        </p:xfrm>
        <a:graphic>
          <a:graphicData uri="http://schemas.openxmlformats.org/drawingml/2006/table">
            <a:tbl>
              <a:tblPr firstRow="1" firstCol="1" bandRow="1" bandCol="1">
                <a:tableStyleId>{5C22544A-7EE6-4342-B048-85BDC9FD1C3A}</a:tableStyleId>
              </a:tblPr>
              <a:tblGrid>
                <a:gridCol w="2142238">
                  <a:extLst>
                    <a:ext uri="{9D8B030D-6E8A-4147-A177-3AD203B41FA5}">
                      <a16:colId xmlns:a16="http://schemas.microsoft.com/office/drawing/2014/main" val="3454364650"/>
                    </a:ext>
                  </a:extLst>
                </a:gridCol>
                <a:gridCol w="2142238">
                  <a:extLst>
                    <a:ext uri="{9D8B030D-6E8A-4147-A177-3AD203B41FA5}">
                      <a16:colId xmlns:a16="http://schemas.microsoft.com/office/drawing/2014/main" val="3855213910"/>
                    </a:ext>
                  </a:extLst>
                </a:gridCol>
                <a:gridCol w="2141984">
                  <a:extLst>
                    <a:ext uri="{9D8B030D-6E8A-4147-A177-3AD203B41FA5}">
                      <a16:colId xmlns:a16="http://schemas.microsoft.com/office/drawing/2014/main" val="3711751070"/>
                    </a:ext>
                  </a:extLst>
                </a:gridCol>
                <a:gridCol w="2142492">
                  <a:extLst>
                    <a:ext uri="{9D8B030D-6E8A-4147-A177-3AD203B41FA5}">
                      <a16:colId xmlns:a16="http://schemas.microsoft.com/office/drawing/2014/main" val="3443610668"/>
                    </a:ext>
                  </a:extLst>
                </a:gridCol>
              </a:tblGrid>
              <a:tr h="918651">
                <a:tc>
                  <a:txBody>
                    <a:bodyPr/>
                    <a:lstStyle/>
                    <a:p>
                      <a:endParaRPr lang="fr-FR" dirty="0"/>
                    </a:p>
                  </a:txBody>
                  <a:tcPr>
                    <a:solidFill>
                      <a:schemeClr val="bg1"/>
                    </a:solidFill>
                  </a:tcPr>
                </a:tc>
                <a:tc>
                  <a:txBody>
                    <a:bodyPr/>
                    <a:lstStyle/>
                    <a:p>
                      <a:pPr algn="ctr" fontAlgn="ctr"/>
                      <a:r>
                        <a:rPr lang="fr-FR" sz="2000" u="none" strike="noStrike" dirty="0">
                          <a:effectLst/>
                        </a:rPr>
                        <a:t>VELO BALADE</a:t>
                      </a:r>
                      <a:endParaRPr lang="fr-FR" sz="2000" b="0" i="0" u="none" strike="noStrike" dirty="0">
                        <a:solidFill>
                          <a:srgbClr val="FFFF00"/>
                        </a:solidFill>
                        <a:effectLst/>
                        <a:latin typeface="Calibri" panose="020F0502020204030204" pitchFamily="34" charset="0"/>
                      </a:endParaRPr>
                    </a:p>
                  </a:txBody>
                  <a:tcPr marL="9525" marR="9525" marT="9525" marB="0" anchor="ctr">
                    <a:solidFill>
                      <a:srgbClr val="00B050"/>
                    </a:solidFill>
                  </a:tcPr>
                </a:tc>
                <a:tc>
                  <a:txBody>
                    <a:bodyPr/>
                    <a:lstStyle/>
                    <a:p>
                      <a:pPr algn="ctr" fontAlgn="ctr"/>
                      <a:r>
                        <a:rPr lang="fr-FR" sz="2000" u="none" strike="noStrike" dirty="0">
                          <a:effectLst/>
                        </a:rPr>
                        <a:t>VELO RANDO</a:t>
                      </a:r>
                      <a:endParaRPr lang="fr-FR" sz="2000" b="0" i="0" u="none" strike="noStrike" dirty="0">
                        <a:solidFill>
                          <a:srgbClr val="FFFF00"/>
                        </a:solidFill>
                        <a:effectLst/>
                        <a:latin typeface="Calibri" panose="020F0502020204030204" pitchFamily="34" charset="0"/>
                      </a:endParaRPr>
                    </a:p>
                  </a:txBody>
                  <a:tcPr marL="9525" marR="9525" marT="9525" marB="0" anchor="ctr">
                    <a:solidFill>
                      <a:schemeClr val="tx2">
                        <a:lumMod val="60000"/>
                        <a:lumOff val="40000"/>
                      </a:schemeClr>
                    </a:solidFill>
                  </a:tcPr>
                </a:tc>
                <a:tc>
                  <a:txBody>
                    <a:bodyPr/>
                    <a:lstStyle/>
                    <a:p>
                      <a:pPr algn="ctr" fontAlgn="ctr"/>
                      <a:r>
                        <a:rPr lang="fr-FR" sz="2000" u="none" strike="noStrike" dirty="0">
                          <a:effectLst/>
                        </a:rPr>
                        <a:t>VELO SPORT</a:t>
                      </a:r>
                      <a:endParaRPr lang="fr-FR" sz="2000" b="0" i="0" u="none" strike="noStrike" dirty="0">
                        <a:solidFill>
                          <a:srgbClr val="FFFF00"/>
                        </a:solidFill>
                        <a:effectLst/>
                        <a:latin typeface="Calibri" panose="020F0502020204030204" pitchFamily="34" charset="0"/>
                      </a:endParaRPr>
                    </a:p>
                  </a:txBody>
                  <a:tcPr marL="9525" marR="9525" marT="9525" marB="0" anchor="ctr">
                    <a:solidFill>
                      <a:srgbClr val="FF0000"/>
                    </a:solidFill>
                  </a:tcPr>
                </a:tc>
                <a:extLst>
                  <a:ext uri="{0D108BD9-81ED-4DB2-BD59-A6C34878D82A}">
                    <a16:rowId xmlns:a16="http://schemas.microsoft.com/office/drawing/2014/main" val="2606758064"/>
                  </a:ext>
                </a:extLst>
              </a:tr>
              <a:tr h="1007509">
                <a:tc>
                  <a:txBody>
                    <a:bodyPr/>
                    <a:lstStyle/>
                    <a:p>
                      <a:pPr algn="ctr" fontAlgn="ctr"/>
                      <a:r>
                        <a:rPr lang="fr-FR" sz="2000" b="1" i="0" u="none" strike="noStrike" dirty="0">
                          <a:solidFill>
                            <a:srgbClr val="000000"/>
                          </a:solidFill>
                          <a:effectLst/>
                          <a:latin typeface="Calibri" panose="020F0502020204030204" pitchFamily="34" charset="0"/>
                        </a:rPr>
                        <a:t>POUR QUI ?</a:t>
                      </a:r>
                    </a:p>
                  </a:txBody>
                  <a:tcPr marL="9525" marR="9525" marT="9525" marB="0" anchor="ctr">
                    <a:solidFill>
                      <a:schemeClr val="tx2">
                        <a:lumMod val="20000"/>
                        <a:lumOff val="80000"/>
                      </a:schemeClr>
                    </a:solidFill>
                  </a:tcPr>
                </a:tc>
                <a:tc>
                  <a:txBody>
                    <a:bodyPr/>
                    <a:lstStyle/>
                    <a:p>
                      <a:pPr algn="ctr"/>
                      <a:r>
                        <a:rPr lang="fr-FR" dirty="0"/>
                        <a:t>Pour tous § Jeunes en EC</a:t>
                      </a:r>
                    </a:p>
                  </a:txBody>
                  <a:tcPr anchor="ctr"/>
                </a:tc>
                <a:tc>
                  <a:txBody>
                    <a:bodyPr/>
                    <a:lstStyle/>
                    <a:p>
                      <a:pPr algn="ctr" fontAlgn="ctr"/>
                      <a:r>
                        <a:rPr lang="fr-FR" sz="1800" b="0" i="0" u="none" strike="noStrike" dirty="0">
                          <a:solidFill>
                            <a:srgbClr val="000000"/>
                          </a:solidFill>
                          <a:effectLst/>
                          <a:latin typeface="Calibri" panose="020F0502020204030204" pitchFamily="34" charset="0"/>
                        </a:rPr>
                        <a:t>Pour tous</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0" i="0" u="none" strike="noStrike" dirty="0">
                        <a:solidFill>
                          <a:srgbClr val="000000"/>
                        </a:solidFill>
                        <a:effectLst/>
                        <a:latin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0" i="0" u="none" strike="noStrike" dirty="0">
                          <a:solidFill>
                            <a:srgbClr val="000000"/>
                          </a:solidFill>
                          <a:effectLst/>
                          <a:latin typeface="Calibri" panose="020F0502020204030204" pitchFamily="34" charset="0"/>
                        </a:rPr>
                        <a:t>Pour tous</a:t>
                      </a:r>
                    </a:p>
                    <a:p>
                      <a:pPr algn="ctr"/>
                      <a:endParaRPr lang="fr-FR" dirty="0"/>
                    </a:p>
                  </a:txBody>
                  <a:tcPr anchor="ctr"/>
                </a:tc>
                <a:extLst>
                  <a:ext uri="{0D108BD9-81ED-4DB2-BD59-A6C34878D82A}">
                    <a16:rowId xmlns:a16="http://schemas.microsoft.com/office/drawing/2014/main" val="604392287"/>
                  </a:ext>
                </a:extLst>
              </a:tr>
              <a:tr h="918651">
                <a:tc>
                  <a:txBody>
                    <a:bodyPr/>
                    <a:lstStyle/>
                    <a:p>
                      <a:pPr algn="ctr" fontAlgn="ctr"/>
                      <a:r>
                        <a:rPr lang="fr-FR" sz="2000" b="1" i="0" u="none" strike="noStrike" dirty="0">
                          <a:solidFill>
                            <a:srgbClr val="000000"/>
                          </a:solidFill>
                          <a:effectLst/>
                          <a:latin typeface="Calibri" panose="020F0502020204030204" pitchFamily="34" charset="0"/>
                        </a:rPr>
                        <a:t>QUELLE PRATIQUE</a:t>
                      </a:r>
                    </a:p>
                  </a:txBody>
                  <a:tcPr marL="9525" marR="9525" marT="9525" marB="0" anchor="ctr">
                    <a:solidFill>
                      <a:schemeClr val="bg1">
                        <a:lumMod val="95000"/>
                      </a:schemeClr>
                    </a:solidFill>
                  </a:tcPr>
                </a:tc>
                <a:tc>
                  <a:txBody>
                    <a:bodyPr/>
                    <a:lstStyle/>
                    <a:p>
                      <a:pPr algn="ctr" fontAlgn="ctr"/>
                      <a:r>
                        <a:rPr lang="fr-FR" sz="1800" b="0" i="0" u="none" strike="noStrike" dirty="0">
                          <a:solidFill>
                            <a:srgbClr val="C00000"/>
                          </a:solidFill>
                          <a:effectLst/>
                          <a:latin typeface="Calibri" panose="020F0502020204030204" pitchFamily="34" charset="0"/>
                        </a:rPr>
                        <a:t>Douce et familiale</a:t>
                      </a:r>
                    </a:p>
                  </a:txBody>
                  <a:tcPr marL="9525" marR="9525" marT="9525" marB="0" anchor="ctr">
                    <a:solidFill>
                      <a:schemeClr val="bg2"/>
                    </a:solidFill>
                  </a:tcPr>
                </a:tc>
                <a:tc>
                  <a:txBody>
                    <a:bodyPr/>
                    <a:lstStyle/>
                    <a:p>
                      <a:pPr algn="ctr" fontAlgn="ctr"/>
                      <a:r>
                        <a:rPr lang="fr-FR" sz="1800" b="0" i="0" u="none" strike="noStrike" dirty="0">
                          <a:solidFill>
                            <a:srgbClr val="C00000"/>
                          </a:solidFill>
                          <a:effectLst/>
                          <a:latin typeface="Calibri" panose="020F0502020204030204" pitchFamily="34" charset="0"/>
                        </a:rPr>
                        <a:t>Régulière</a:t>
                      </a:r>
                    </a:p>
                  </a:txBody>
                  <a:tcPr marL="9525" marR="9525" marT="9525" marB="0" anchor="ctr"/>
                </a:tc>
                <a:tc>
                  <a:txBody>
                    <a:bodyPr/>
                    <a:lstStyle/>
                    <a:p>
                      <a:pPr algn="ctr" fontAlgn="ctr"/>
                      <a:r>
                        <a:rPr lang="fr-FR" sz="1800" b="0" i="0" u="none" strike="noStrike" dirty="0">
                          <a:solidFill>
                            <a:srgbClr val="C00000"/>
                          </a:solidFill>
                          <a:effectLst/>
                          <a:latin typeface="Calibri" panose="020F0502020204030204" pitchFamily="34" charset="0"/>
                        </a:rPr>
                        <a:t>Sportive  &amp; Cyclosportive</a:t>
                      </a:r>
                    </a:p>
                  </a:txBody>
                  <a:tcPr marL="9525" marR="9525" marT="9525" marB="0" anchor="ctr">
                    <a:solidFill>
                      <a:schemeClr val="bg1">
                        <a:lumMod val="95000"/>
                      </a:schemeClr>
                    </a:solidFill>
                  </a:tcPr>
                </a:tc>
                <a:extLst>
                  <a:ext uri="{0D108BD9-81ED-4DB2-BD59-A6C34878D82A}">
                    <a16:rowId xmlns:a16="http://schemas.microsoft.com/office/drawing/2014/main" val="3732297740"/>
                  </a:ext>
                </a:extLst>
              </a:tr>
              <a:tr h="1051091">
                <a:tc>
                  <a:txBody>
                    <a:bodyPr/>
                    <a:lstStyle/>
                    <a:p>
                      <a:pPr algn="ctr" fontAlgn="ctr"/>
                      <a:r>
                        <a:rPr lang="fr-FR" sz="2000" b="1" i="0" u="none" strike="noStrike" dirty="0">
                          <a:solidFill>
                            <a:srgbClr val="000000"/>
                          </a:solidFill>
                          <a:effectLst/>
                          <a:latin typeface="Calibri" panose="020F0502020204030204" pitchFamily="34" charset="0"/>
                        </a:rPr>
                        <a:t>NIVEAUX DE DIFFICULTE</a:t>
                      </a:r>
                    </a:p>
                  </a:txBody>
                  <a:tcPr marL="9525" marR="9525" marT="9525" marB="0" anchor="ctr">
                    <a:solidFill>
                      <a:schemeClr val="tx2">
                        <a:lumMod val="20000"/>
                        <a:lumOff val="80000"/>
                      </a:schemeClr>
                    </a:solidFill>
                  </a:tcPr>
                </a:tc>
                <a:tc>
                  <a:txBody>
                    <a:bodyPr/>
                    <a:lstStyle/>
                    <a:p>
                      <a:pPr algn="ctr" fontAlgn="ctr"/>
                      <a:r>
                        <a:rPr lang="fr-FR" sz="1800" b="0" i="0" u="none" strike="noStrike" dirty="0">
                          <a:solidFill>
                            <a:srgbClr val="FFFF00"/>
                          </a:solidFill>
                          <a:effectLst/>
                          <a:latin typeface="Calibri" panose="020F0502020204030204" pitchFamily="34" charset="0"/>
                        </a:rPr>
                        <a:t>Vert  / Bleu</a:t>
                      </a:r>
                    </a:p>
                  </a:txBody>
                  <a:tcPr marL="9525" marR="9525" marT="9525" marB="0" anchor="ctr">
                    <a:gradFill>
                      <a:gsLst>
                        <a:gs pos="23000">
                          <a:srgbClr val="0070C0"/>
                        </a:gs>
                        <a:gs pos="96000">
                          <a:srgbClr val="00B050"/>
                        </a:gs>
                        <a:gs pos="56000">
                          <a:schemeClr val="accent1">
                            <a:lumMod val="45000"/>
                            <a:lumOff val="55000"/>
                          </a:schemeClr>
                        </a:gs>
                        <a:gs pos="57000">
                          <a:schemeClr val="accent1">
                            <a:lumMod val="45000"/>
                            <a:lumOff val="55000"/>
                          </a:schemeClr>
                        </a:gs>
                        <a:gs pos="57000">
                          <a:schemeClr val="accent3">
                            <a:lumMod val="50000"/>
                          </a:schemeClr>
                        </a:gs>
                      </a:gsLst>
                      <a:lin ang="5400000" scaled="1"/>
                    </a:gradFill>
                  </a:tcPr>
                </a:tc>
                <a:tc>
                  <a:txBody>
                    <a:bodyPr/>
                    <a:lstStyle/>
                    <a:p>
                      <a:pPr algn="ctr" fontAlgn="ctr"/>
                      <a:r>
                        <a:rPr lang="fr-FR" sz="1800" b="0" i="0" u="none" strike="noStrike" dirty="0">
                          <a:solidFill>
                            <a:srgbClr val="FFFF00"/>
                          </a:solidFill>
                          <a:effectLst/>
                          <a:latin typeface="Calibri" panose="020F0502020204030204" pitchFamily="34" charset="0"/>
                        </a:rPr>
                        <a:t>Vert / Bleu / Rouge /Noir</a:t>
                      </a:r>
                    </a:p>
                  </a:txBody>
                  <a:tcPr marL="9525" marR="9525" marT="9525" marB="0" anchor="ctr">
                    <a:gradFill>
                      <a:gsLst>
                        <a:gs pos="95000">
                          <a:srgbClr val="FF0000"/>
                        </a:gs>
                        <a:gs pos="23000">
                          <a:schemeClr val="tx1"/>
                        </a:gs>
                        <a:gs pos="96000">
                          <a:srgbClr val="00B050"/>
                        </a:gs>
                        <a:gs pos="56000">
                          <a:schemeClr val="accent1">
                            <a:lumMod val="45000"/>
                            <a:lumOff val="55000"/>
                          </a:schemeClr>
                        </a:gs>
                        <a:gs pos="57000">
                          <a:schemeClr val="accent1">
                            <a:lumMod val="45000"/>
                            <a:lumOff val="55000"/>
                          </a:schemeClr>
                        </a:gs>
                        <a:gs pos="57000">
                          <a:schemeClr val="accent3">
                            <a:lumMod val="50000"/>
                          </a:schemeClr>
                        </a:gs>
                      </a:gsLst>
                      <a:lin ang="5400000" scaled="1"/>
                    </a:gradFill>
                  </a:tcPr>
                </a:tc>
                <a:tc>
                  <a:txBody>
                    <a:bodyPr/>
                    <a:lstStyle/>
                    <a:p>
                      <a:pPr algn="ctr" fontAlgn="ctr"/>
                      <a:r>
                        <a:rPr lang="fr-FR" sz="1800" b="0" i="0" u="none" strike="noStrike" dirty="0">
                          <a:solidFill>
                            <a:srgbClr val="FFFF00"/>
                          </a:solidFill>
                          <a:effectLst/>
                          <a:latin typeface="Calibri" panose="020F0502020204030204" pitchFamily="34" charset="0"/>
                        </a:rPr>
                        <a:t>Vert / Bleu / Rouge /Noir &amp; Cyclosportive</a:t>
                      </a:r>
                    </a:p>
                  </a:txBody>
                  <a:tcPr marL="9525" marR="9525" marT="9525" marB="0" anchor="ctr">
                    <a:gradFill>
                      <a:gsLst>
                        <a:gs pos="95000">
                          <a:srgbClr val="FF0000"/>
                        </a:gs>
                        <a:gs pos="23000">
                          <a:schemeClr val="tx1"/>
                        </a:gs>
                        <a:gs pos="96000">
                          <a:srgbClr val="00B050"/>
                        </a:gs>
                        <a:gs pos="56000">
                          <a:schemeClr val="accent1">
                            <a:lumMod val="45000"/>
                            <a:lumOff val="55000"/>
                          </a:schemeClr>
                        </a:gs>
                        <a:gs pos="57000">
                          <a:schemeClr val="accent1">
                            <a:lumMod val="45000"/>
                            <a:lumOff val="55000"/>
                          </a:schemeClr>
                        </a:gs>
                        <a:gs pos="57000">
                          <a:schemeClr val="accent3">
                            <a:lumMod val="50000"/>
                          </a:schemeClr>
                        </a:gs>
                      </a:gsLst>
                      <a:lin ang="5400000" scaled="1"/>
                    </a:gradFill>
                  </a:tcPr>
                </a:tc>
                <a:extLst>
                  <a:ext uri="{0D108BD9-81ED-4DB2-BD59-A6C34878D82A}">
                    <a16:rowId xmlns:a16="http://schemas.microsoft.com/office/drawing/2014/main" val="1242051163"/>
                  </a:ext>
                </a:extLst>
              </a:tr>
            </a:tbl>
          </a:graphicData>
        </a:graphic>
      </p:graphicFrame>
      <p:sp>
        <p:nvSpPr>
          <p:cNvPr id="15" name="ZoneTexte 14">
            <a:extLst>
              <a:ext uri="{FF2B5EF4-FFF2-40B4-BE49-F238E27FC236}">
                <a16:creationId xmlns:a16="http://schemas.microsoft.com/office/drawing/2014/main" id="{CA728AB2-F68D-4F25-8E25-5CB4F5C05AC2}"/>
              </a:ext>
            </a:extLst>
          </p:cNvPr>
          <p:cNvSpPr txBox="1"/>
          <p:nvPr/>
        </p:nvSpPr>
        <p:spPr>
          <a:xfrm>
            <a:off x="1829720" y="2177946"/>
            <a:ext cx="6126656" cy="707886"/>
          </a:xfrm>
          <a:prstGeom prst="rect">
            <a:avLst/>
          </a:prstGeom>
          <a:solidFill>
            <a:schemeClr val="bg1"/>
          </a:solidFill>
        </p:spPr>
        <p:txBody>
          <a:bodyPr wrap="square" rtlCol="0" anchor="ctr">
            <a:spAutoFit/>
          </a:bodyPr>
          <a:lstStyle/>
          <a:p>
            <a:pPr algn="ctr"/>
            <a:r>
              <a:rPr lang="fr-FR" sz="4000" dirty="0">
                <a:solidFill>
                  <a:srgbClr val="C00000"/>
                </a:solidFill>
              </a:rPr>
              <a:t>FORMULES</a:t>
            </a:r>
            <a:r>
              <a:rPr lang="fr-FR" sz="4000" dirty="0"/>
              <a:t> </a:t>
            </a:r>
            <a:r>
              <a:rPr lang="fr-FR" sz="4000" dirty="0">
                <a:solidFill>
                  <a:srgbClr val="C00000"/>
                </a:solidFill>
              </a:rPr>
              <a:t>DE LICENCES</a:t>
            </a:r>
          </a:p>
        </p:txBody>
      </p:sp>
      <p:pic>
        <p:nvPicPr>
          <p:cNvPr id="9" name="Image 8">
            <a:extLst>
              <a:ext uri="{FF2B5EF4-FFF2-40B4-BE49-F238E27FC236}">
                <a16:creationId xmlns:a16="http://schemas.microsoft.com/office/drawing/2014/main" id="{6030B4F4-78C6-4AF1-A6A7-2B7030ECFBD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35258573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130425"/>
            <a:ext cx="9036496" cy="4697149"/>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56385"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14280" y="1191320"/>
            <a:ext cx="1829720" cy="844486"/>
          </a:xfrm>
          <a:prstGeom prst="rect">
            <a:avLst/>
          </a:prstGeom>
        </p:spPr>
      </p:pic>
      <p:graphicFrame>
        <p:nvGraphicFramePr>
          <p:cNvPr id="13" name="Tableau 12">
            <a:extLst>
              <a:ext uri="{FF2B5EF4-FFF2-40B4-BE49-F238E27FC236}">
                <a16:creationId xmlns:a16="http://schemas.microsoft.com/office/drawing/2014/main" id="{1CC41C38-F2ED-4AB3-BF06-1E46938C4CD6}"/>
              </a:ext>
            </a:extLst>
          </p:cNvPr>
          <p:cNvGraphicFramePr>
            <a:graphicFrameLocks noGrp="1"/>
          </p:cNvGraphicFramePr>
          <p:nvPr>
            <p:extLst>
              <p:ext uri="{D42A27DB-BD31-4B8C-83A1-F6EECF244321}">
                <p14:modId xmlns:p14="http://schemas.microsoft.com/office/powerpoint/2010/main" val="2323877892"/>
              </p:ext>
            </p:extLst>
          </p:nvPr>
        </p:nvGraphicFramePr>
        <p:xfrm>
          <a:off x="287523" y="2597699"/>
          <a:ext cx="8568952" cy="4310411"/>
        </p:xfrm>
        <a:graphic>
          <a:graphicData uri="http://schemas.openxmlformats.org/drawingml/2006/table">
            <a:tbl>
              <a:tblPr firstRow="1" firstCol="1" bandRow="1" bandCol="1">
                <a:tableStyleId>{5C22544A-7EE6-4342-B048-85BDC9FD1C3A}</a:tableStyleId>
              </a:tblPr>
              <a:tblGrid>
                <a:gridCol w="2142238">
                  <a:extLst>
                    <a:ext uri="{9D8B030D-6E8A-4147-A177-3AD203B41FA5}">
                      <a16:colId xmlns:a16="http://schemas.microsoft.com/office/drawing/2014/main" val="3454364650"/>
                    </a:ext>
                  </a:extLst>
                </a:gridCol>
                <a:gridCol w="2142238">
                  <a:extLst>
                    <a:ext uri="{9D8B030D-6E8A-4147-A177-3AD203B41FA5}">
                      <a16:colId xmlns:a16="http://schemas.microsoft.com/office/drawing/2014/main" val="3855213910"/>
                    </a:ext>
                  </a:extLst>
                </a:gridCol>
                <a:gridCol w="2141984">
                  <a:extLst>
                    <a:ext uri="{9D8B030D-6E8A-4147-A177-3AD203B41FA5}">
                      <a16:colId xmlns:a16="http://schemas.microsoft.com/office/drawing/2014/main" val="3711751070"/>
                    </a:ext>
                  </a:extLst>
                </a:gridCol>
                <a:gridCol w="2142492">
                  <a:extLst>
                    <a:ext uri="{9D8B030D-6E8A-4147-A177-3AD203B41FA5}">
                      <a16:colId xmlns:a16="http://schemas.microsoft.com/office/drawing/2014/main" val="3443610668"/>
                    </a:ext>
                  </a:extLst>
                </a:gridCol>
              </a:tblGrid>
              <a:tr h="870283">
                <a:tc>
                  <a:txBody>
                    <a:bodyPr/>
                    <a:lstStyle/>
                    <a:p>
                      <a:endParaRPr lang="fr-FR" dirty="0"/>
                    </a:p>
                  </a:txBody>
                  <a:tcPr>
                    <a:solidFill>
                      <a:schemeClr val="bg1"/>
                    </a:solidFill>
                  </a:tcPr>
                </a:tc>
                <a:tc>
                  <a:txBody>
                    <a:bodyPr/>
                    <a:lstStyle/>
                    <a:p>
                      <a:pPr algn="ctr" fontAlgn="ctr"/>
                      <a:r>
                        <a:rPr lang="fr-FR" sz="2000" u="none" strike="noStrike" dirty="0">
                          <a:effectLst/>
                        </a:rPr>
                        <a:t>VELO BALADE</a:t>
                      </a:r>
                      <a:endParaRPr lang="fr-FR" sz="2000" b="0" i="0" u="none" strike="noStrike" dirty="0">
                        <a:solidFill>
                          <a:srgbClr val="FFFF00"/>
                        </a:solidFill>
                        <a:effectLst/>
                        <a:latin typeface="Calibri" panose="020F0502020204030204" pitchFamily="34" charset="0"/>
                      </a:endParaRPr>
                    </a:p>
                  </a:txBody>
                  <a:tcPr marL="9525" marR="9525" marT="9525" marB="0" anchor="ctr">
                    <a:solidFill>
                      <a:srgbClr val="00B050"/>
                    </a:solidFill>
                  </a:tcPr>
                </a:tc>
                <a:tc>
                  <a:txBody>
                    <a:bodyPr/>
                    <a:lstStyle/>
                    <a:p>
                      <a:pPr algn="ctr" fontAlgn="ctr"/>
                      <a:r>
                        <a:rPr lang="fr-FR" sz="2000" u="none" strike="noStrike" dirty="0">
                          <a:effectLst/>
                        </a:rPr>
                        <a:t>VELO RANDO</a:t>
                      </a:r>
                      <a:endParaRPr lang="fr-FR" sz="2000" b="0" i="0" u="none" strike="noStrike" dirty="0">
                        <a:solidFill>
                          <a:srgbClr val="FFFF00"/>
                        </a:solidFill>
                        <a:effectLst/>
                        <a:latin typeface="Calibri" panose="020F0502020204030204" pitchFamily="34" charset="0"/>
                      </a:endParaRPr>
                    </a:p>
                  </a:txBody>
                  <a:tcPr marL="9525" marR="9525" marT="9525" marB="0" anchor="ctr">
                    <a:solidFill>
                      <a:schemeClr val="tx2">
                        <a:lumMod val="60000"/>
                        <a:lumOff val="40000"/>
                      </a:schemeClr>
                    </a:solidFill>
                  </a:tcPr>
                </a:tc>
                <a:tc>
                  <a:txBody>
                    <a:bodyPr/>
                    <a:lstStyle/>
                    <a:p>
                      <a:pPr algn="ctr" fontAlgn="ctr"/>
                      <a:r>
                        <a:rPr lang="fr-FR" sz="2000" u="none" strike="noStrike" dirty="0">
                          <a:effectLst/>
                        </a:rPr>
                        <a:t>VELO SPORT</a:t>
                      </a:r>
                      <a:endParaRPr lang="fr-FR" sz="2000" b="0" i="0" u="none" strike="noStrike" dirty="0">
                        <a:solidFill>
                          <a:srgbClr val="FFFF00"/>
                        </a:solidFill>
                        <a:effectLst/>
                        <a:latin typeface="Calibri" panose="020F0502020204030204" pitchFamily="34" charset="0"/>
                      </a:endParaRPr>
                    </a:p>
                  </a:txBody>
                  <a:tcPr marL="9525" marR="9525" marT="9525" marB="0" anchor="ctr">
                    <a:solidFill>
                      <a:srgbClr val="FF0000"/>
                    </a:solidFill>
                  </a:tcPr>
                </a:tc>
                <a:extLst>
                  <a:ext uri="{0D108BD9-81ED-4DB2-BD59-A6C34878D82A}">
                    <a16:rowId xmlns:a16="http://schemas.microsoft.com/office/drawing/2014/main" val="2606758064"/>
                  </a:ext>
                </a:extLst>
              </a:tr>
              <a:tr h="1010632">
                <a:tc>
                  <a:txBody>
                    <a:bodyPr/>
                    <a:lstStyle/>
                    <a:p>
                      <a:pPr algn="ctr" fontAlgn="ctr"/>
                      <a:r>
                        <a:rPr lang="fr-FR" sz="2000" b="1" i="0" u="none" strike="noStrike" dirty="0">
                          <a:solidFill>
                            <a:srgbClr val="000000"/>
                          </a:solidFill>
                          <a:effectLst/>
                          <a:latin typeface="Calibri" panose="020F0502020204030204" pitchFamily="34" charset="0"/>
                        </a:rPr>
                        <a:t>CMNCI</a:t>
                      </a:r>
                    </a:p>
                  </a:txBody>
                  <a:tcPr marL="9525" marR="9525" marT="9525" marB="0" anchor="ctr">
                    <a:solidFill>
                      <a:schemeClr val="tx2">
                        <a:lumMod val="20000"/>
                        <a:lumOff val="80000"/>
                      </a:schemeClr>
                    </a:solidFill>
                  </a:tcPr>
                </a:tc>
                <a:tc>
                  <a:txBody>
                    <a:bodyPr/>
                    <a:lstStyle/>
                    <a:p>
                      <a:pPr algn="ctr"/>
                      <a:endParaRPr lang="fr-FR" dirty="0"/>
                    </a:p>
                  </a:txBody>
                  <a:tcPr anchor="ctr"/>
                </a:tc>
                <a:tc>
                  <a:txBody>
                    <a:bodyPr/>
                    <a:lstStyle/>
                    <a:p>
                      <a:pPr algn="ctr" fontAlgn="ctr"/>
                      <a:r>
                        <a:rPr lang="fr-FR" sz="2800" b="0" i="0" u="none" strike="noStrike" dirty="0">
                          <a:solidFill>
                            <a:srgbClr val="000000"/>
                          </a:solidFill>
                          <a:effectLst/>
                          <a:latin typeface="Calibri" panose="020F0502020204030204" pitchFamily="34" charset="0"/>
                        </a:rPr>
                        <a:t>OBLIGATOIRE</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800" b="0" i="0" u="none" strike="noStrike" dirty="0">
                        <a:solidFill>
                          <a:srgbClr val="000000"/>
                        </a:solidFill>
                        <a:effectLst/>
                        <a:latin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b="0" i="0" u="none" strike="noStrike" dirty="0">
                          <a:solidFill>
                            <a:srgbClr val="000000"/>
                          </a:solidFill>
                          <a:effectLst/>
                          <a:latin typeface="Calibri" panose="020F0502020204030204" pitchFamily="34" charset="0"/>
                        </a:rPr>
                        <a:t>OBLIGATOIRE</a:t>
                      </a:r>
                    </a:p>
                    <a:p>
                      <a:pPr algn="ctr"/>
                      <a:endParaRPr lang="fr-FR" dirty="0"/>
                    </a:p>
                  </a:txBody>
                  <a:tcPr anchor="ctr"/>
                </a:tc>
                <a:extLst>
                  <a:ext uri="{0D108BD9-81ED-4DB2-BD59-A6C34878D82A}">
                    <a16:rowId xmlns:a16="http://schemas.microsoft.com/office/drawing/2014/main" val="604392287"/>
                  </a:ext>
                </a:extLst>
              </a:tr>
              <a:tr h="870283">
                <a:tc>
                  <a:txBody>
                    <a:bodyPr/>
                    <a:lstStyle/>
                    <a:p>
                      <a:pPr algn="ctr" fontAlgn="ctr"/>
                      <a:r>
                        <a:rPr lang="fr-FR" sz="2000" b="1" i="0" u="none" strike="noStrike" dirty="0">
                          <a:solidFill>
                            <a:srgbClr val="000000"/>
                          </a:solidFill>
                          <a:effectLst/>
                          <a:latin typeface="Calibri" panose="020F0502020204030204" pitchFamily="34" charset="0"/>
                        </a:rPr>
                        <a:t>Fréquence</a:t>
                      </a:r>
                    </a:p>
                  </a:txBody>
                  <a:tcPr marL="9525" marR="9525" marT="9525" marB="0" anchor="ctr">
                    <a:solidFill>
                      <a:schemeClr val="bg1">
                        <a:lumMod val="95000"/>
                      </a:schemeClr>
                    </a:solidFill>
                  </a:tcPr>
                </a:tc>
                <a:tc>
                  <a:txBody>
                    <a:bodyPr/>
                    <a:lstStyle/>
                    <a:p>
                      <a:pPr algn="ctr" fontAlgn="ctr"/>
                      <a:endParaRPr lang="fr-FR" sz="1800" b="0" i="0" u="none" strike="noStrike" dirty="0">
                        <a:solidFill>
                          <a:srgbClr val="C00000"/>
                        </a:solidFill>
                        <a:effectLst/>
                        <a:latin typeface="Calibri" panose="020F0502020204030204" pitchFamily="34" charset="0"/>
                      </a:endParaRPr>
                    </a:p>
                  </a:txBody>
                  <a:tcPr marL="9525" marR="9525" marT="9525" marB="0" anchor="ctr">
                    <a:solidFill>
                      <a:schemeClr val="bg2"/>
                    </a:solidFill>
                  </a:tcPr>
                </a:tc>
                <a:tc>
                  <a:txBody>
                    <a:bodyPr/>
                    <a:lstStyle/>
                    <a:p>
                      <a:pPr algn="ctr" fontAlgn="ctr"/>
                      <a:r>
                        <a:rPr lang="fr-FR" sz="2800" b="0" i="0" u="none" strike="noStrike" dirty="0">
                          <a:solidFill>
                            <a:srgbClr val="C00000"/>
                          </a:solidFill>
                          <a:effectLst/>
                          <a:latin typeface="Calibri" panose="020F0502020204030204" pitchFamily="34" charset="0"/>
                        </a:rPr>
                        <a:t>Tous les 5 Ans</a:t>
                      </a:r>
                    </a:p>
                  </a:txBody>
                  <a:tcPr marL="9525" marR="9525" marT="9525" marB="0" anchor="ctr"/>
                </a:tc>
                <a:tc>
                  <a:txBody>
                    <a:bodyPr/>
                    <a:lstStyle/>
                    <a:p>
                      <a:pPr algn="ctr" fontAlgn="ctr"/>
                      <a:r>
                        <a:rPr lang="fr-FR" sz="2800" b="0" i="0" u="none" strike="noStrike" dirty="0">
                          <a:solidFill>
                            <a:srgbClr val="C00000"/>
                          </a:solidFill>
                          <a:effectLst/>
                          <a:latin typeface="Calibri" panose="020F0502020204030204" pitchFamily="34" charset="0"/>
                        </a:rPr>
                        <a:t>Tous les Ans</a:t>
                      </a:r>
                    </a:p>
                  </a:txBody>
                  <a:tcPr marL="9525" marR="9525" marT="9525" marB="0" anchor="ctr">
                    <a:solidFill>
                      <a:schemeClr val="bg1">
                        <a:lumMod val="95000"/>
                      </a:schemeClr>
                    </a:solidFill>
                  </a:tcPr>
                </a:tc>
                <a:extLst>
                  <a:ext uri="{0D108BD9-81ED-4DB2-BD59-A6C34878D82A}">
                    <a16:rowId xmlns:a16="http://schemas.microsoft.com/office/drawing/2014/main" val="3732297740"/>
                  </a:ext>
                </a:extLst>
              </a:tr>
              <a:tr h="1423909">
                <a:tc>
                  <a:txBody>
                    <a:bodyPr/>
                    <a:lstStyle/>
                    <a:p>
                      <a:pPr algn="ctr" fontAlgn="ctr"/>
                      <a:r>
                        <a:rPr lang="fr-FR" sz="2000" b="1" i="0" u="none" strike="noStrike" dirty="0">
                          <a:solidFill>
                            <a:srgbClr val="000000"/>
                          </a:solidFill>
                          <a:effectLst/>
                          <a:latin typeface="Calibri" panose="020F0502020204030204" pitchFamily="34" charset="0"/>
                        </a:rPr>
                        <a:t>Date du CMNCI</a:t>
                      </a:r>
                    </a:p>
                  </a:txBody>
                  <a:tcPr marL="9525" marR="9525" marT="9525" marB="0" anchor="ctr">
                    <a:solidFill>
                      <a:schemeClr val="tx2">
                        <a:lumMod val="20000"/>
                        <a:lumOff val="80000"/>
                      </a:schemeClr>
                    </a:solidFill>
                  </a:tcPr>
                </a:tc>
                <a:tc>
                  <a:txBody>
                    <a:bodyPr/>
                    <a:lstStyle/>
                    <a:p>
                      <a:pPr algn="ctr" fontAlgn="ctr"/>
                      <a:endParaRPr lang="fr-FR" sz="1800" b="0" i="0" u="none" strike="noStrike" dirty="0">
                        <a:solidFill>
                          <a:srgbClr val="FFFF00"/>
                        </a:solidFill>
                        <a:effectLst/>
                        <a:latin typeface="Calibri" panose="020F0502020204030204" pitchFamily="34" charset="0"/>
                      </a:endParaRPr>
                    </a:p>
                  </a:txBody>
                  <a:tcPr marL="9525" marR="9525" marT="9525" marB="0" anchor="ctr">
                    <a:solidFill>
                      <a:schemeClr val="tx2">
                        <a:lumMod val="20000"/>
                        <a:lumOff val="80000"/>
                      </a:schemeClr>
                    </a:solidFill>
                  </a:tcPr>
                </a:tc>
                <a:tc>
                  <a:txBody>
                    <a:bodyPr/>
                    <a:lstStyle/>
                    <a:p>
                      <a:pPr algn="ctr" fontAlgn="ctr"/>
                      <a:r>
                        <a:rPr lang="fr-FR" sz="2000" b="0" i="0" u="none" strike="noStrike" dirty="0">
                          <a:solidFill>
                            <a:schemeClr val="tx1"/>
                          </a:solidFill>
                          <a:effectLst/>
                          <a:latin typeface="Calibri" panose="020F0502020204030204" pitchFamily="34" charset="0"/>
                        </a:rPr>
                        <a:t>- DE 12 MOIS A LA SAISIE DE LA LICENCE</a:t>
                      </a:r>
                    </a:p>
                  </a:txBody>
                  <a:tcPr marL="9525" marR="9525" marT="9525" marB="0" anchor="ctr">
                    <a:solidFill>
                      <a:schemeClr val="tx2">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fr-FR" sz="2000" b="0" i="0" u="none" strike="noStrike" dirty="0">
                        <a:solidFill>
                          <a:srgbClr val="002060"/>
                        </a:solidFill>
                        <a:effectLst/>
                        <a:latin typeface="Calibri" panose="020F050202020403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fr-FR" sz="2000" b="0" i="0" u="none" strike="noStrike" dirty="0">
                          <a:solidFill>
                            <a:schemeClr val="tx1"/>
                          </a:solidFill>
                          <a:effectLst/>
                          <a:latin typeface="Calibri" panose="020F0502020204030204" pitchFamily="34" charset="0"/>
                        </a:rPr>
                        <a:t>- DE 12 MOIS A LA SAISIE DE LA LICENCE</a:t>
                      </a:r>
                    </a:p>
                    <a:p>
                      <a:pPr algn="ctr" fontAlgn="ctr"/>
                      <a:endParaRPr lang="fr-FR" sz="1800" b="0" i="0" u="none" strike="noStrike" dirty="0">
                        <a:solidFill>
                          <a:srgbClr val="FFFF00"/>
                        </a:solidFill>
                        <a:effectLst/>
                        <a:latin typeface="Calibri" panose="020F0502020204030204" pitchFamily="34"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1242051163"/>
                  </a:ext>
                </a:extLst>
              </a:tr>
            </a:tbl>
          </a:graphicData>
        </a:graphic>
      </p:graphicFrame>
      <p:sp>
        <p:nvSpPr>
          <p:cNvPr id="15" name="ZoneTexte 14">
            <a:extLst>
              <a:ext uri="{FF2B5EF4-FFF2-40B4-BE49-F238E27FC236}">
                <a16:creationId xmlns:a16="http://schemas.microsoft.com/office/drawing/2014/main" id="{CA728AB2-F68D-4F25-8E25-5CB4F5C05AC2}"/>
              </a:ext>
            </a:extLst>
          </p:cNvPr>
          <p:cNvSpPr txBox="1"/>
          <p:nvPr/>
        </p:nvSpPr>
        <p:spPr>
          <a:xfrm>
            <a:off x="287523" y="1884631"/>
            <a:ext cx="8568952" cy="707886"/>
          </a:xfrm>
          <a:prstGeom prst="rect">
            <a:avLst/>
          </a:prstGeom>
          <a:solidFill>
            <a:schemeClr val="bg1"/>
          </a:solidFill>
        </p:spPr>
        <p:txBody>
          <a:bodyPr wrap="square" rtlCol="0" anchor="ctr">
            <a:spAutoFit/>
          </a:bodyPr>
          <a:lstStyle/>
          <a:p>
            <a:pPr algn="ctr"/>
            <a:r>
              <a:rPr lang="fr-FR" sz="4000" dirty="0">
                <a:solidFill>
                  <a:srgbClr val="C00000"/>
                </a:solidFill>
              </a:rPr>
              <a:t>FORMULES</a:t>
            </a:r>
            <a:r>
              <a:rPr lang="fr-FR" sz="4000" dirty="0"/>
              <a:t> </a:t>
            </a:r>
            <a:r>
              <a:rPr lang="fr-FR" sz="4000" dirty="0">
                <a:solidFill>
                  <a:srgbClr val="C00000"/>
                </a:solidFill>
              </a:rPr>
              <a:t>DE LICENCES 2018</a:t>
            </a:r>
          </a:p>
        </p:txBody>
      </p:sp>
      <p:pic>
        <p:nvPicPr>
          <p:cNvPr id="14" name="Image 13">
            <a:extLst>
              <a:ext uri="{FF2B5EF4-FFF2-40B4-BE49-F238E27FC236}">
                <a16:creationId xmlns:a16="http://schemas.microsoft.com/office/drawing/2014/main" id="{FCCBC092-50A7-499A-90FF-39E6F348B10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468868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130425"/>
            <a:ext cx="9036496" cy="4697149"/>
          </a:xfrm>
          <a:prstGeom prst="rect">
            <a:avLst/>
          </a:prstGeom>
        </p:spPr>
      </p:pic>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012" y="694354"/>
            <a:ext cx="2847975" cy="1514475"/>
          </a:xfrm>
          <a:prstGeom prst="rect">
            <a:avLst/>
          </a:prstGeom>
        </p:spPr>
      </p:pic>
      <p:pic>
        <p:nvPicPr>
          <p:cNvPr id="1026" name="Picture 2" descr="logo_quadri_ss_filet-basse.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87523"/>
            <a:ext cx="2627784" cy="1721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p:cNvGraphicFramePr>
            <a:graphicFrameLocks noChangeAspect="1"/>
          </p:cNvGraphicFramePr>
          <p:nvPr>
            <p:extLst/>
          </p:nvPr>
        </p:nvGraphicFramePr>
        <p:xfrm>
          <a:off x="3275856" y="106819"/>
          <a:ext cx="1008112" cy="900113"/>
        </p:xfrm>
        <a:graphic>
          <a:graphicData uri="http://schemas.openxmlformats.org/presentationml/2006/ole">
            <mc:AlternateContent xmlns:mc="http://schemas.openxmlformats.org/markup-compatibility/2006">
              <mc:Choice xmlns:v="urn:schemas-microsoft-com:vml" Requires="v">
                <p:oleObj spid="_x0000_s58430" name="Picture" r:id="rId7" imgW="670560" imgH="1028700" progId="Word.Picture.8">
                  <p:embed/>
                </p:oleObj>
              </mc:Choice>
              <mc:Fallback>
                <p:oleObj name="Picture" r:id="rId7" imgW="670560" imgH="1028700" progId="Word.Picture.8">
                  <p:embed/>
                  <p:pic>
                    <p:nvPicPr>
                      <p:cNvPr id="8" name="Obje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5856" y="106819"/>
                        <a:ext cx="1008112" cy="900113"/>
                      </a:xfrm>
                      <a:prstGeom prst="rect">
                        <a:avLst/>
                      </a:prstGeom>
                      <a:noFill/>
                    </p:spPr>
                  </p:pic>
                </p:oleObj>
              </mc:Fallback>
            </mc:AlternateContent>
          </a:graphicData>
        </a:graphic>
      </p:graphicFrame>
      <p:pic>
        <p:nvPicPr>
          <p:cNvPr id="11" name="Imag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14280" y="1191320"/>
            <a:ext cx="1829720" cy="844486"/>
          </a:xfrm>
          <a:prstGeom prst="rect">
            <a:avLst/>
          </a:prstGeom>
        </p:spPr>
      </p:pic>
      <p:graphicFrame>
        <p:nvGraphicFramePr>
          <p:cNvPr id="13" name="Tableau 12">
            <a:extLst>
              <a:ext uri="{FF2B5EF4-FFF2-40B4-BE49-F238E27FC236}">
                <a16:creationId xmlns:a16="http://schemas.microsoft.com/office/drawing/2014/main" id="{1CC41C38-F2ED-4AB3-BF06-1E46938C4CD6}"/>
              </a:ext>
            </a:extLst>
          </p:cNvPr>
          <p:cNvGraphicFramePr>
            <a:graphicFrameLocks noGrp="1"/>
          </p:cNvGraphicFramePr>
          <p:nvPr>
            <p:extLst>
              <p:ext uri="{D42A27DB-BD31-4B8C-83A1-F6EECF244321}">
                <p14:modId xmlns:p14="http://schemas.microsoft.com/office/powerpoint/2010/main" val="1541008829"/>
              </p:ext>
            </p:extLst>
          </p:nvPr>
        </p:nvGraphicFramePr>
        <p:xfrm>
          <a:off x="299464" y="2596827"/>
          <a:ext cx="8568952" cy="4163798"/>
        </p:xfrm>
        <a:graphic>
          <a:graphicData uri="http://schemas.openxmlformats.org/drawingml/2006/table">
            <a:tbl>
              <a:tblPr firstRow="1" firstCol="1" bandRow="1" bandCol="1">
                <a:tableStyleId>{5C22544A-7EE6-4342-B048-85BDC9FD1C3A}</a:tableStyleId>
              </a:tblPr>
              <a:tblGrid>
                <a:gridCol w="2142238">
                  <a:extLst>
                    <a:ext uri="{9D8B030D-6E8A-4147-A177-3AD203B41FA5}">
                      <a16:colId xmlns:a16="http://schemas.microsoft.com/office/drawing/2014/main" val="3454364650"/>
                    </a:ext>
                  </a:extLst>
                </a:gridCol>
                <a:gridCol w="2142238">
                  <a:extLst>
                    <a:ext uri="{9D8B030D-6E8A-4147-A177-3AD203B41FA5}">
                      <a16:colId xmlns:a16="http://schemas.microsoft.com/office/drawing/2014/main" val="3855213910"/>
                    </a:ext>
                  </a:extLst>
                </a:gridCol>
                <a:gridCol w="2141984">
                  <a:extLst>
                    <a:ext uri="{9D8B030D-6E8A-4147-A177-3AD203B41FA5}">
                      <a16:colId xmlns:a16="http://schemas.microsoft.com/office/drawing/2014/main" val="3711751070"/>
                    </a:ext>
                  </a:extLst>
                </a:gridCol>
                <a:gridCol w="2142492">
                  <a:extLst>
                    <a:ext uri="{9D8B030D-6E8A-4147-A177-3AD203B41FA5}">
                      <a16:colId xmlns:a16="http://schemas.microsoft.com/office/drawing/2014/main" val="3443610668"/>
                    </a:ext>
                  </a:extLst>
                </a:gridCol>
              </a:tblGrid>
              <a:tr h="239218">
                <a:tc>
                  <a:txBody>
                    <a:bodyPr/>
                    <a:lstStyle/>
                    <a:p>
                      <a:endParaRPr lang="fr-FR" dirty="0"/>
                    </a:p>
                  </a:txBody>
                  <a:tcPr>
                    <a:solidFill>
                      <a:schemeClr val="bg1"/>
                    </a:solidFill>
                  </a:tcPr>
                </a:tc>
                <a:tc>
                  <a:txBody>
                    <a:bodyPr/>
                    <a:lstStyle/>
                    <a:p>
                      <a:pPr algn="ctr" fontAlgn="ctr"/>
                      <a:r>
                        <a:rPr lang="fr-FR" sz="2000" u="none" strike="noStrike" dirty="0">
                          <a:effectLst/>
                        </a:rPr>
                        <a:t>VELO BALADE</a:t>
                      </a:r>
                      <a:endParaRPr lang="fr-FR" sz="2000" b="0" i="0" u="none" strike="noStrike" dirty="0">
                        <a:solidFill>
                          <a:srgbClr val="FFFF00"/>
                        </a:solidFill>
                        <a:effectLst/>
                        <a:latin typeface="Calibri" panose="020F0502020204030204" pitchFamily="34" charset="0"/>
                      </a:endParaRPr>
                    </a:p>
                  </a:txBody>
                  <a:tcPr marL="9525" marR="9525" marT="9525" marB="0" anchor="ctr">
                    <a:solidFill>
                      <a:srgbClr val="00B050"/>
                    </a:solidFill>
                  </a:tcPr>
                </a:tc>
                <a:tc>
                  <a:txBody>
                    <a:bodyPr/>
                    <a:lstStyle/>
                    <a:p>
                      <a:pPr algn="ctr" fontAlgn="ctr"/>
                      <a:r>
                        <a:rPr lang="fr-FR" sz="2000" u="none" strike="noStrike" dirty="0">
                          <a:effectLst/>
                        </a:rPr>
                        <a:t>VELO RANDO</a:t>
                      </a:r>
                      <a:endParaRPr lang="fr-FR" sz="2000" b="0" i="0" u="none" strike="noStrike" dirty="0">
                        <a:solidFill>
                          <a:srgbClr val="FFFF00"/>
                        </a:solidFill>
                        <a:effectLst/>
                        <a:latin typeface="Calibri" panose="020F0502020204030204" pitchFamily="34" charset="0"/>
                      </a:endParaRPr>
                    </a:p>
                  </a:txBody>
                  <a:tcPr marL="9525" marR="9525" marT="9525" marB="0" anchor="ctr">
                    <a:solidFill>
                      <a:schemeClr val="tx2">
                        <a:lumMod val="60000"/>
                        <a:lumOff val="40000"/>
                      </a:schemeClr>
                    </a:solidFill>
                  </a:tcPr>
                </a:tc>
                <a:tc>
                  <a:txBody>
                    <a:bodyPr/>
                    <a:lstStyle/>
                    <a:p>
                      <a:pPr algn="ctr" fontAlgn="ctr"/>
                      <a:r>
                        <a:rPr lang="fr-FR" sz="2000" u="none" strike="noStrike" dirty="0">
                          <a:effectLst/>
                        </a:rPr>
                        <a:t>VELO SPORT</a:t>
                      </a:r>
                      <a:endParaRPr lang="fr-FR" sz="2000" b="0" i="0" u="none" strike="noStrike" dirty="0">
                        <a:solidFill>
                          <a:srgbClr val="FFFF00"/>
                        </a:solidFill>
                        <a:effectLst/>
                        <a:latin typeface="Calibri" panose="020F0502020204030204" pitchFamily="34" charset="0"/>
                      </a:endParaRPr>
                    </a:p>
                  </a:txBody>
                  <a:tcPr marL="9525" marR="9525" marT="9525" marB="0" anchor="ctr">
                    <a:solidFill>
                      <a:srgbClr val="FF0000"/>
                    </a:solidFill>
                  </a:tcPr>
                </a:tc>
                <a:extLst>
                  <a:ext uri="{0D108BD9-81ED-4DB2-BD59-A6C34878D82A}">
                    <a16:rowId xmlns:a16="http://schemas.microsoft.com/office/drawing/2014/main" val="2606758064"/>
                  </a:ext>
                </a:extLst>
              </a:tr>
              <a:tr h="1288444">
                <a:tc>
                  <a:txBody>
                    <a:bodyPr/>
                    <a:lstStyle/>
                    <a:p>
                      <a:pPr algn="ctr" fontAlgn="ctr"/>
                      <a:r>
                        <a:rPr lang="fr-FR" sz="2000" b="1" i="0" u="none" strike="noStrike" dirty="0">
                          <a:solidFill>
                            <a:srgbClr val="000000"/>
                          </a:solidFill>
                          <a:effectLst/>
                          <a:latin typeface="Calibri" panose="020F0502020204030204" pitchFamily="34" charset="0"/>
                        </a:rPr>
                        <a:t>LIBELLE DU CMNCI</a:t>
                      </a:r>
                    </a:p>
                  </a:txBody>
                  <a:tcPr marL="9525" marR="9525" marT="9525" marB="0" anchor="ctr">
                    <a:solidFill>
                      <a:schemeClr val="tx2">
                        <a:lumMod val="20000"/>
                        <a:lumOff val="80000"/>
                      </a:schemeClr>
                    </a:solidFill>
                  </a:tcPr>
                </a:tc>
                <a:tc>
                  <a:txBody>
                    <a:bodyPr/>
                    <a:lstStyle/>
                    <a:p>
                      <a:pPr algn="ctr"/>
                      <a:endParaRPr lang="fr-FR" dirty="0"/>
                    </a:p>
                  </a:txBody>
                  <a:tcPr anchor="ctr"/>
                </a:tc>
                <a:tc>
                  <a:txBody>
                    <a:bodyPr/>
                    <a:lstStyle/>
                    <a:p>
                      <a:pPr algn="ctr" fontAlgn="ctr"/>
                      <a:r>
                        <a:rPr lang="fr-FR" sz="2400" b="1" i="0" u="none" strike="noStrike" dirty="0">
                          <a:solidFill>
                            <a:srgbClr val="C00000"/>
                          </a:solidFill>
                          <a:effectLst/>
                          <a:latin typeface="Calibri" panose="020F0502020204030204" pitchFamily="34" charset="0"/>
                        </a:rPr>
                        <a:t>Cyclotourisme - Sport - Activité Physique et Sportive</a:t>
                      </a:r>
                    </a:p>
                  </a:txBody>
                  <a:tcPr marL="9525" marR="9525" marT="9525" marB="0" anchor="ctr"/>
                </a:tc>
                <a:tc>
                  <a:txBody>
                    <a:bodyPr/>
                    <a:lstStyle/>
                    <a:p>
                      <a:pPr algn="ctr"/>
                      <a:r>
                        <a:rPr lang="fr-FR" sz="2400" b="1" dirty="0"/>
                        <a:t>Cyclisme ou Triathlon en compétition</a:t>
                      </a:r>
                    </a:p>
                  </a:txBody>
                  <a:tcPr anchor="ctr"/>
                </a:tc>
                <a:extLst>
                  <a:ext uri="{0D108BD9-81ED-4DB2-BD59-A6C34878D82A}">
                    <a16:rowId xmlns:a16="http://schemas.microsoft.com/office/drawing/2014/main" val="604392287"/>
                  </a:ext>
                </a:extLst>
              </a:tr>
              <a:tr h="761468">
                <a:tc>
                  <a:txBody>
                    <a:bodyPr/>
                    <a:lstStyle/>
                    <a:p>
                      <a:pPr algn="ctr" fontAlgn="ctr"/>
                      <a:endParaRPr lang="fr-FR" sz="2000" b="1" i="0" u="none" strike="noStrike" dirty="0">
                        <a:solidFill>
                          <a:srgbClr val="000000"/>
                        </a:solidFill>
                        <a:effectLst/>
                        <a:latin typeface="Calibri" panose="020F0502020204030204" pitchFamily="34" charset="0"/>
                      </a:endParaRPr>
                    </a:p>
                  </a:txBody>
                  <a:tcPr marL="9525" marR="9525" marT="9525" marB="0" anchor="ctr">
                    <a:solidFill>
                      <a:schemeClr val="bg1">
                        <a:lumMod val="95000"/>
                      </a:schemeClr>
                    </a:solidFill>
                  </a:tcPr>
                </a:tc>
                <a:tc>
                  <a:txBody>
                    <a:bodyPr/>
                    <a:lstStyle/>
                    <a:p>
                      <a:pPr algn="ctr" fontAlgn="ctr"/>
                      <a:endParaRPr lang="fr-FR" sz="1800" b="0" i="0" u="none" strike="noStrike" dirty="0">
                        <a:solidFill>
                          <a:srgbClr val="C00000"/>
                        </a:solidFill>
                        <a:effectLst/>
                        <a:latin typeface="Calibri" panose="020F0502020204030204" pitchFamily="34" charset="0"/>
                      </a:endParaRPr>
                    </a:p>
                  </a:txBody>
                  <a:tcPr marL="9525" marR="9525" marT="9525" marB="0" anchor="ctr">
                    <a:solidFill>
                      <a:schemeClr val="bg2"/>
                    </a:solidFill>
                  </a:tcPr>
                </a:tc>
                <a:tc>
                  <a:txBody>
                    <a:bodyPr/>
                    <a:lstStyle/>
                    <a:p>
                      <a:pPr algn="ctr" fontAlgn="ctr"/>
                      <a:endParaRPr lang="fr-FR" sz="2800" b="0" i="0" u="none" strike="noStrike" dirty="0">
                        <a:solidFill>
                          <a:srgbClr val="C00000"/>
                        </a:solidFill>
                        <a:effectLst/>
                        <a:latin typeface="Calibri" panose="020F0502020204030204" pitchFamily="34" charset="0"/>
                      </a:endParaRPr>
                    </a:p>
                  </a:txBody>
                  <a:tcPr marL="9525" marR="9525" marT="9525" marB="0" anchor="ctr"/>
                </a:tc>
                <a:tc>
                  <a:txBody>
                    <a:bodyPr/>
                    <a:lstStyle/>
                    <a:p>
                      <a:pPr algn="ctr" fontAlgn="ctr"/>
                      <a:endParaRPr lang="fr-FR" sz="2800" b="0" i="0" u="none" strike="noStrike" dirty="0">
                        <a:solidFill>
                          <a:srgbClr val="C00000"/>
                        </a:solidFill>
                        <a:effectLst/>
                        <a:latin typeface="Calibri" panose="020F0502020204030204" pitchFamily="34" charset="0"/>
                      </a:endParaRPr>
                    </a:p>
                  </a:txBody>
                  <a:tcPr marL="9525" marR="9525" marT="9525" marB="0" anchor="ctr">
                    <a:solidFill>
                      <a:schemeClr val="bg1">
                        <a:lumMod val="95000"/>
                      </a:schemeClr>
                    </a:solidFill>
                  </a:tcPr>
                </a:tc>
                <a:extLst>
                  <a:ext uri="{0D108BD9-81ED-4DB2-BD59-A6C34878D82A}">
                    <a16:rowId xmlns:a16="http://schemas.microsoft.com/office/drawing/2014/main" val="3732297740"/>
                  </a:ext>
                </a:extLst>
              </a:tr>
              <a:tr h="1368451">
                <a:tc>
                  <a:txBody>
                    <a:bodyPr/>
                    <a:lstStyle/>
                    <a:p>
                      <a:pPr algn="ctr" fontAlgn="ctr"/>
                      <a:r>
                        <a:rPr lang="fr-FR" sz="2000" b="1" i="0" u="none" strike="noStrike" dirty="0">
                          <a:solidFill>
                            <a:srgbClr val="000000"/>
                          </a:solidFill>
                          <a:effectLst/>
                          <a:latin typeface="Calibri" panose="020F0502020204030204" pitchFamily="34" charset="0"/>
                        </a:rPr>
                        <a:t>CONSERVATION DU CMNCI</a:t>
                      </a:r>
                    </a:p>
                  </a:txBody>
                  <a:tcPr marL="9525" marR="9525" marT="9525" marB="0" anchor="ctr">
                    <a:solidFill>
                      <a:schemeClr val="tx2">
                        <a:lumMod val="20000"/>
                        <a:lumOff val="80000"/>
                      </a:schemeClr>
                    </a:solidFill>
                  </a:tcPr>
                </a:tc>
                <a:tc>
                  <a:txBody>
                    <a:bodyPr/>
                    <a:lstStyle/>
                    <a:p>
                      <a:pPr algn="ctr" fontAlgn="ctr"/>
                      <a:endParaRPr lang="fr-FR" sz="1800" b="0" i="0" u="none" strike="noStrike" dirty="0">
                        <a:solidFill>
                          <a:srgbClr val="FFFF00"/>
                        </a:solidFill>
                        <a:effectLst/>
                        <a:latin typeface="Calibri" panose="020F0502020204030204" pitchFamily="34" charset="0"/>
                      </a:endParaRPr>
                    </a:p>
                  </a:txBody>
                  <a:tcPr marL="9525" marR="9525" marT="9525" marB="0" anchor="ctr">
                    <a:solidFill>
                      <a:schemeClr val="tx2">
                        <a:lumMod val="20000"/>
                        <a:lumOff val="80000"/>
                      </a:schemeClr>
                    </a:solidFill>
                  </a:tcPr>
                </a:tc>
                <a:tc>
                  <a:txBody>
                    <a:bodyPr/>
                    <a:lstStyle/>
                    <a:p>
                      <a:pPr algn="ctr" fontAlgn="ctr"/>
                      <a:r>
                        <a:rPr lang="fr-FR" sz="2400" b="1" i="0" u="none" strike="noStrike" dirty="0">
                          <a:solidFill>
                            <a:schemeClr val="tx1"/>
                          </a:solidFill>
                          <a:effectLst/>
                          <a:latin typeface="Calibri" panose="020F0502020204030204" pitchFamily="34" charset="0"/>
                        </a:rPr>
                        <a:t>LE CLUB</a:t>
                      </a:r>
                    </a:p>
                  </a:txBody>
                  <a:tcPr marL="9525" marR="9525" marT="9525" marB="0" anchor="ctr">
                    <a:solidFill>
                      <a:schemeClr val="tx2">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fr-FR" sz="2000" b="1" i="0" u="none" strike="noStrike" dirty="0">
                        <a:solidFill>
                          <a:schemeClr val="tx1"/>
                        </a:solidFill>
                        <a:effectLst/>
                        <a:latin typeface="Calibri" panose="020F050202020403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fr-FR" sz="2000" b="1" i="0" u="none" strike="noStrike" dirty="0">
                        <a:solidFill>
                          <a:schemeClr val="tx1"/>
                        </a:solidFill>
                        <a:effectLst/>
                        <a:latin typeface="Calibri" panose="020F050202020403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fr-FR" sz="2400" b="1" i="0" u="none" strike="noStrike" dirty="0">
                          <a:solidFill>
                            <a:schemeClr val="tx1"/>
                          </a:solidFill>
                          <a:effectLst/>
                          <a:latin typeface="Calibri" panose="020F0502020204030204" pitchFamily="34" charset="0"/>
                        </a:rPr>
                        <a:t>LE CLUB</a:t>
                      </a:r>
                    </a:p>
                    <a:p>
                      <a:pPr marL="0" marR="0" lvl="0" indent="0" algn="ctr" defTabSz="914400" rtl="0" eaLnBrk="1" fontAlgn="ctr" latinLnBrk="0" hangingPunct="1">
                        <a:lnSpc>
                          <a:spcPct val="100000"/>
                        </a:lnSpc>
                        <a:spcBef>
                          <a:spcPts val="0"/>
                        </a:spcBef>
                        <a:spcAft>
                          <a:spcPts val="0"/>
                        </a:spcAft>
                        <a:buClrTx/>
                        <a:buSzTx/>
                        <a:buFontTx/>
                        <a:buNone/>
                        <a:tabLst/>
                        <a:defRPr/>
                      </a:pPr>
                      <a:endParaRPr lang="fr-FR" sz="2000" b="0" i="0" u="none" strike="noStrike" dirty="0">
                        <a:solidFill>
                          <a:srgbClr val="002060"/>
                        </a:solidFill>
                        <a:effectLst/>
                        <a:latin typeface="Calibri" panose="020F0502020204030204" pitchFamily="34" charset="0"/>
                      </a:endParaRPr>
                    </a:p>
                    <a:p>
                      <a:pPr algn="ctr" fontAlgn="ctr"/>
                      <a:endParaRPr lang="fr-FR" sz="1800" b="0" i="0" u="none" strike="noStrike" dirty="0">
                        <a:solidFill>
                          <a:srgbClr val="FFFF00"/>
                        </a:solidFill>
                        <a:effectLst/>
                        <a:latin typeface="Calibri" panose="020F0502020204030204" pitchFamily="34" charset="0"/>
                      </a:endParaRPr>
                    </a:p>
                  </a:txBody>
                  <a:tcPr marL="9525" marR="9525" marT="9525" marB="0" anchor="ctr">
                    <a:solidFill>
                      <a:schemeClr val="tx2">
                        <a:lumMod val="20000"/>
                        <a:lumOff val="80000"/>
                      </a:schemeClr>
                    </a:solidFill>
                  </a:tcPr>
                </a:tc>
                <a:extLst>
                  <a:ext uri="{0D108BD9-81ED-4DB2-BD59-A6C34878D82A}">
                    <a16:rowId xmlns:a16="http://schemas.microsoft.com/office/drawing/2014/main" val="1242051163"/>
                  </a:ext>
                </a:extLst>
              </a:tr>
            </a:tbl>
          </a:graphicData>
        </a:graphic>
      </p:graphicFrame>
      <p:sp>
        <p:nvSpPr>
          <p:cNvPr id="15" name="ZoneTexte 14">
            <a:extLst>
              <a:ext uri="{FF2B5EF4-FFF2-40B4-BE49-F238E27FC236}">
                <a16:creationId xmlns:a16="http://schemas.microsoft.com/office/drawing/2014/main" id="{CA728AB2-F68D-4F25-8E25-5CB4F5C05AC2}"/>
              </a:ext>
            </a:extLst>
          </p:cNvPr>
          <p:cNvSpPr txBox="1"/>
          <p:nvPr/>
        </p:nvSpPr>
        <p:spPr>
          <a:xfrm>
            <a:off x="287523" y="1884631"/>
            <a:ext cx="8568952" cy="707886"/>
          </a:xfrm>
          <a:prstGeom prst="rect">
            <a:avLst/>
          </a:prstGeom>
          <a:solidFill>
            <a:schemeClr val="bg1"/>
          </a:solidFill>
        </p:spPr>
        <p:txBody>
          <a:bodyPr wrap="square" rtlCol="0" anchor="ctr">
            <a:spAutoFit/>
          </a:bodyPr>
          <a:lstStyle/>
          <a:p>
            <a:pPr algn="ctr"/>
            <a:r>
              <a:rPr lang="fr-FR" sz="4000" dirty="0">
                <a:solidFill>
                  <a:srgbClr val="C00000"/>
                </a:solidFill>
              </a:rPr>
              <a:t>FORMULES</a:t>
            </a:r>
            <a:r>
              <a:rPr lang="fr-FR" sz="4000" dirty="0"/>
              <a:t> </a:t>
            </a:r>
            <a:r>
              <a:rPr lang="fr-FR" sz="4000" dirty="0">
                <a:solidFill>
                  <a:srgbClr val="C00000"/>
                </a:solidFill>
              </a:rPr>
              <a:t>DE LICENCES 2018</a:t>
            </a:r>
          </a:p>
        </p:txBody>
      </p:sp>
      <p:pic>
        <p:nvPicPr>
          <p:cNvPr id="14" name="Image 13">
            <a:extLst>
              <a:ext uri="{FF2B5EF4-FFF2-40B4-BE49-F238E27FC236}">
                <a16:creationId xmlns:a16="http://schemas.microsoft.com/office/drawing/2014/main" id="{65BF7E32-BEF3-43E7-AE00-E9CADE896AE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69734" y="64955"/>
            <a:ext cx="1829720" cy="972659"/>
          </a:xfrm>
          <a:prstGeom prst="rect">
            <a:avLst/>
          </a:prstGeom>
        </p:spPr>
      </p:pic>
    </p:spTree>
    <p:extLst>
      <p:ext uri="{BB962C8B-B14F-4D97-AF65-F5344CB8AC3E}">
        <p14:creationId xmlns:p14="http://schemas.microsoft.com/office/powerpoint/2010/main" val="7099730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5088</TotalTime>
  <Words>1755</Words>
  <Application>Microsoft Office PowerPoint</Application>
  <PresentationFormat>Affichage à l'écran (4:3)</PresentationFormat>
  <Paragraphs>347</Paragraphs>
  <Slides>53</Slides>
  <Notes>48</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4</vt:i4>
      </vt:variant>
      <vt:variant>
        <vt:lpstr>Titres des diapositives</vt:lpstr>
      </vt:variant>
      <vt:variant>
        <vt:i4>53</vt:i4>
      </vt:variant>
    </vt:vector>
  </HeadingPairs>
  <TitlesOfParts>
    <vt:vector size="64" baseType="lpstr">
      <vt:lpstr>Arial</vt:lpstr>
      <vt:lpstr>Arial Black</vt:lpstr>
      <vt:lpstr>Bodoni MT Black</vt:lpstr>
      <vt:lpstr>Broadway</vt:lpstr>
      <vt:lpstr>Calibri</vt:lpstr>
      <vt:lpstr>Wingdings</vt:lpstr>
      <vt:lpstr>Thème Office</vt:lpstr>
      <vt:lpstr>Picture</vt:lpstr>
      <vt:lpstr>Document</vt:lpstr>
      <vt:lpstr>Acrobat Document</vt:lpstr>
      <vt:lpstr>Worksheet</vt:lpstr>
      <vt:lpstr>Présentation PowerPoint</vt:lpstr>
      <vt:lpstr>Présentation PowerPoint</vt:lpstr>
      <vt:lpstr>Présentation PowerPoint</vt:lpstr>
      <vt:lpstr>Présentation PowerPoint</vt:lpstr>
      <vt:lpstr>Présentation PowerPoint</vt:lpstr>
      <vt:lpstr>Planning club en dehors des sorties hebdomadaires de 13 h 45 et du dimanche matin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Approbation des rapports</vt:lpstr>
      <vt:lpstr>Prévention cardio vasculaire 8 novembre 2017</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Calendrier 2018</vt:lpstr>
      <vt:lpstr>Présentation PowerPoint</vt:lpstr>
      <vt:lpstr>Présentation PowerPoint</vt:lpstr>
      <vt:lpstr>Présentation PowerPoint</vt:lpstr>
      <vt:lpstr>Formation d’un nouvel initiateur :   Laurent</vt:lpstr>
      <vt:lpstr>Présentation PowerPoint</vt:lpstr>
      <vt:lpstr>Présentation PowerPoint</vt:lpstr>
      <vt:lpstr>Démissions </vt:lpstr>
      <vt:lpstr>Nouveau candidat</vt:lpstr>
      <vt:lpstr>Nouveau candidat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bernard</dc:creator>
  <cp:lastModifiedBy>Sylvie Marin</cp:lastModifiedBy>
  <cp:revision>264</cp:revision>
  <cp:lastPrinted>2014-11-10T16:00:40Z</cp:lastPrinted>
  <dcterms:created xsi:type="dcterms:W3CDTF">2013-12-24T14:21:10Z</dcterms:created>
  <dcterms:modified xsi:type="dcterms:W3CDTF">2017-11-08T16:46:29Z</dcterms:modified>
</cp:coreProperties>
</file>